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Unbounded"/>
      <p:regular r:id="rId18"/>
    </p:embeddedFont>
    <p:embeddedFont>
      <p:font typeface="Unbounded"/>
      <p:regular r:id="rId19"/>
    </p:embeddedFont>
    <p:embeddedFont>
      <p:font typeface="Cabin"/>
      <p:regular r:id="rId20"/>
    </p:embeddedFont>
    <p:embeddedFont>
      <p:font typeface="Cabin"/>
      <p:regular r:id="rId21"/>
    </p:embeddedFont>
    <p:embeddedFont>
      <p:font typeface="Cabin"/>
      <p:regular r:id="rId22"/>
    </p:embeddedFont>
    <p:embeddedFont>
      <p:font typeface="Cabin"/>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Administrative safeguards are the foundation of the HIPAA Security Rule, establishing policies and procedures to manage security measures for protecting electronic protected health information (ePHI)
These safeguards include critical components like security management processes, assigned security responsibility, workforce security, and information access management
Security management processes involve risk analysis, risk management, sanction policies, and information system activity review
Assigned security responsibility identifies specific individuals responsible for overseeing security
Workforce security covers authorization, supervision, clearance, and termination procedures to ensure appropriate access to ePHI
Information access management ensures that only authorized individuals can access ePHI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slideLayout" Target="../slideLayouts/slideLayout1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slideLayout" Target="../slideLayouts/slideLayout8.xml"/><Relationship Id="rId1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slideLayout" Target="../slideLayouts/slideLayout10.xml"/><Relationship Id="rId1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324124" y="1029057"/>
            <a:ext cx="7468553"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HIPAA Security Standards Matrix</a:t>
            </a:r>
            <a:endParaRPr lang="en-US" sz="4400" dirty="0"/>
          </a:p>
        </p:txBody>
      </p:sp>
      <p:sp>
        <p:nvSpPr>
          <p:cNvPr id="4" name="Text 1"/>
          <p:cNvSpPr/>
          <p:nvPr/>
        </p:nvSpPr>
        <p:spPr>
          <a:xfrm>
            <a:off x="6324124" y="2796064"/>
            <a:ext cx="7468553" cy="2298144"/>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The HIPAA Security Rule establishes national standards to protect individuals' electronic personal health information that is created, received, used, or maintained by a covered entity. The Security Rule issued by the HHS through the CMS in 2006 requires appropriate administrative, physical and technical safeguards to ensure the confidentiality, integrity, and security of electronic protected health information.</a:t>
            </a:r>
            <a:endParaRPr lang="en-US" sz="1850" dirty="0"/>
          </a:p>
        </p:txBody>
      </p:sp>
      <p:sp>
        <p:nvSpPr>
          <p:cNvPr id="5" name="Text 2"/>
          <p:cNvSpPr/>
          <p:nvPr/>
        </p:nvSpPr>
        <p:spPr>
          <a:xfrm>
            <a:off x="6324124" y="5363408"/>
            <a:ext cx="7468553" cy="1149072"/>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This presentation outlines the comprehensive framework of safeguards and implementation specifications required for HIPAA compliance, as detailed in Appendix A of the Security Rule.</a:t>
            </a:r>
            <a:endParaRPr lang="en-US" sz="1850" dirty="0"/>
          </a:p>
        </p:txBody>
      </p:sp>
      <p:sp>
        <p:nvSpPr>
          <p:cNvPr id="6" name="Shape 3"/>
          <p:cNvSpPr/>
          <p:nvPr/>
        </p:nvSpPr>
        <p:spPr>
          <a:xfrm>
            <a:off x="6324124" y="6799540"/>
            <a:ext cx="382905" cy="382905"/>
          </a:xfrm>
          <a:prstGeom prst="roundRect">
            <a:avLst>
              <a:gd name="adj" fmla="val 23878209"/>
            </a:avLst>
          </a:prstGeom>
          <a:solidFill>
            <a:srgbClr val="154F7C"/>
          </a:solidFill>
          <a:ln w="7620">
            <a:solidFill>
              <a:srgbClr val="4D4D51"/>
            </a:solidFill>
            <a:prstDash val="solid"/>
          </a:ln>
        </p:spPr>
      </p:sp>
      <p:sp>
        <p:nvSpPr>
          <p:cNvPr id="7" name="Text 4"/>
          <p:cNvSpPr/>
          <p:nvPr/>
        </p:nvSpPr>
        <p:spPr>
          <a:xfrm>
            <a:off x="6462713" y="6942177"/>
            <a:ext cx="105608" cy="97512"/>
          </a:xfrm>
          <a:prstGeom prst="rect">
            <a:avLst/>
          </a:prstGeom>
          <a:noFill/>
          <a:ln/>
        </p:spPr>
        <p:txBody>
          <a:bodyPr wrap="none" lIns="0" tIns="0" rIns="0" bIns="0" rtlCol="0" anchor="t"/>
          <a:lstStyle/>
          <a:p>
            <a:pPr algn="ctr" indent="0" marL="0">
              <a:lnSpc>
                <a:spcPts val="750"/>
              </a:lnSpc>
              <a:buNone/>
            </a:pPr>
            <a:r>
              <a:rPr lang="en-US" sz="750" dirty="0">
                <a:solidFill>
                  <a:srgbClr val="FFFFFF"/>
                </a:solidFill>
                <a:latin typeface="Cabin Medium" pitchFamily="34" charset="0"/>
                <a:ea typeface="Cabin Medium" pitchFamily="34" charset="-122"/>
                <a:cs typeface="Cabin Medium" pitchFamily="34" charset="-120"/>
              </a:rPr>
              <a:t>Ls</a:t>
            </a:r>
            <a:endParaRPr lang="en-US" sz="750" dirty="0"/>
          </a:p>
        </p:txBody>
      </p:sp>
      <p:sp>
        <p:nvSpPr>
          <p:cNvPr id="8" name="Text 5"/>
          <p:cNvSpPr/>
          <p:nvPr/>
        </p:nvSpPr>
        <p:spPr>
          <a:xfrm>
            <a:off x="6826687" y="6781681"/>
            <a:ext cx="2512100" cy="418862"/>
          </a:xfrm>
          <a:prstGeom prst="rect">
            <a:avLst/>
          </a:prstGeom>
          <a:noFill/>
          <a:ln/>
        </p:spPr>
        <p:txBody>
          <a:bodyPr wrap="none" lIns="0" tIns="0" rIns="0" bIns="0" rtlCol="0" anchor="t"/>
          <a:lstStyle/>
          <a:p>
            <a:pPr algn="l" indent="0" marL="0">
              <a:lnSpc>
                <a:spcPts val="3250"/>
              </a:lnSpc>
              <a:buNone/>
            </a:pPr>
            <a:r>
              <a:rPr lang="en-US" sz="2350" b="1" dirty="0">
                <a:solidFill>
                  <a:srgbClr val="CAD6DE"/>
                </a:solidFill>
                <a:latin typeface="Cabin Bold" pitchFamily="34" charset="0"/>
                <a:ea typeface="Cabin Bold" pitchFamily="34" charset="-122"/>
                <a:cs typeface="Cabin Bold" pitchFamily="34" charset="-120"/>
              </a:rPr>
              <a:t>by Lazar strulovitch</a:t>
            </a:r>
            <a:endParaRPr lang="en-US" sz="23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86607" y="550664"/>
            <a:ext cx="7743587" cy="1176814"/>
          </a:xfrm>
          <a:prstGeom prst="rect">
            <a:avLst/>
          </a:prstGeom>
          <a:noFill/>
          <a:ln/>
        </p:spPr>
        <p:txBody>
          <a:bodyPr wrap="square" lIns="0" tIns="0" rIns="0" bIns="0" rtlCol="0" anchor="t"/>
          <a:lstStyle/>
          <a:p>
            <a:pPr algn="l" indent="0" marL="0">
              <a:lnSpc>
                <a:spcPts val="4600"/>
              </a:lnSpc>
              <a:buNone/>
            </a:pPr>
            <a:r>
              <a:rPr lang="en-US" sz="3700" dirty="0">
                <a:solidFill>
                  <a:srgbClr val="FFFFFF"/>
                </a:solidFill>
                <a:latin typeface="Unbounded" pitchFamily="34" charset="0"/>
                <a:ea typeface="Unbounded" pitchFamily="34" charset="-122"/>
                <a:cs typeface="Unbounded" pitchFamily="34" charset="-120"/>
              </a:rPr>
              <a:t>Organizational Requirements</a:t>
            </a:r>
            <a:endParaRPr lang="en-US" sz="3700" dirty="0"/>
          </a:p>
        </p:txBody>
      </p:sp>
      <p:sp>
        <p:nvSpPr>
          <p:cNvPr id="4" name="Text 1"/>
          <p:cNvSpPr/>
          <p:nvPr/>
        </p:nvSpPr>
        <p:spPr>
          <a:xfrm>
            <a:off x="6186607" y="2027515"/>
            <a:ext cx="7743587" cy="960120"/>
          </a:xfrm>
          <a:prstGeom prst="rect">
            <a:avLst/>
          </a:prstGeom>
          <a:noFill/>
          <a:ln/>
        </p:spPr>
        <p:txBody>
          <a:bodyPr wrap="squar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Organizational requirements focus on business associate relationships and group health plans. These standards ensure that covered entities establish clear contractual obligations with their business associates who create, receive, maintain, or transmit ePHI on their behalf.</a:t>
            </a:r>
            <a:endParaRPr lang="en-US" sz="1550" dirty="0"/>
          </a:p>
        </p:txBody>
      </p:sp>
      <p:sp>
        <p:nvSpPr>
          <p:cNvPr id="5" name="Text 2"/>
          <p:cNvSpPr/>
          <p:nvPr/>
        </p:nvSpPr>
        <p:spPr>
          <a:xfrm>
            <a:off x="6186607" y="3212663"/>
            <a:ext cx="7743587" cy="640080"/>
          </a:xfrm>
          <a:prstGeom prst="rect">
            <a:avLst/>
          </a:prstGeom>
          <a:noFill/>
          <a:ln/>
        </p:spPr>
        <p:txBody>
          <a:bodyPr wrap="squar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These requirements extend HIPAA compliance beyond the covered entity to include all organizations involved in handling protected health information.</a:t>
            </a:r>
            <a:endParaRPr lang="en-US" sz="1550" dirty="0"/>
          </a:p>
        </p:txBody>
      </p:sp>
      <p:pic>
        <p:nvPicPr>
          <p:cNvPr id="6" name="Image 1" descr="preencoded.png">    </p:cNvPr>
          <p:cNvPicPr>
            <a:picLocks noChangeAspect="1"/>
          </p:cNvPicPr>
          <p:nvPr/>
        </p:nvPicPr>
        <p:blipFill>
          <a:blip r:embed="rId2"/>
          <a:stretch>
            <a:fillRect/>
          </a:stretch>
        </p:blipFill>
        <p:spPr>
          <a:xfrm>
            <a:off x="6186607" y="4077772"/>
            <a:ext cx="1000244" cy="1200388"/>
          </a:xfrm>
          <a:prstGeom prst="rect">
            <a:avLst/>
          </a:prstGeom>
        </p:spPr>
      </p:pic>
      <p:sp>
        <p:nvSpPr>
          <p:cNvPr id="7" name="Text 3"/>
          <p:cNvSpPr/>
          <p:nvPr/>
        </p:nvSpPr>
        <p:spPr>
          <a:xfrm>
            <a:off x="7486888" y="4277797"/>
            <a:ext cx="4260056" cy="294203"/>
          </a:xfrm>
          <a:prstGeom prst="rect">
            <a:avLst/>
          </a:prstGeom>
          <a:noFill/>
          <a:ln/>
        </p:spPr>
        <p:txBody>
          <a:bodyPr wrap="none" lIns="0" tIns="0" rIns="0" bIns="0" rtlCol="0" anchor="t"/>
          <a:lstStyle/>
          <a:p>
            <a:pPr algn="l" indent="0" marL="0">
              <a:lnSpc>
                <a:spcPts val="2300"/>
              </a:lnSpc>
              <a:buNone/>
            </a:pPr>
            <a:r>
              <a:rPr lang="en-US" sz="1850" dirty="0">
                <a:solidFill>
                  <a:srgbClr val="CAD6DE"/>
                </a:solidFill>
                <a:latin typeface="Unbounded" pitchFamily="34" charset="0"/>
                <a:ea typeface="Unbounded" pitchFamily="34" charset="-122"/>
                <a:cs typeface="Unbounded" pitchFamily="34" charset="-120"/>
              </a:rPr>
              <a:t>Business Associate Contracts</a:t>
            </a:r>
            <a:endParaRPr lang="en-US" sz="1850" dirty="0"/>
          </a:p>
        </p:txBody>
      </p:sp>
      <p:sp>
        <p:nvSpPr>
          <p:cNvPr id="8" name="Text 4"/>
          <p:cNvSpPr/>
          <p:nvPr/>
        </p:nvSpPr>
        <p:spPr>
          <a:xfrm>
            <a:off x="7486888" y="4692015"/>
            <a:ext cx="6443305" cy="320040"/>
          </a:xfrm>
          <a:prstGeom prst="rect">
            <a:avLst/>
          </a:prstGeom>
          <a:noFill/>
          <a:ln/>
        </p:spPr>
        <p:txBody>
          <a:bodyPr wrap="non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Required written agreements with specific provisions</a:t>
            </a:r>
            <a:endParaRPr lang="en-US" sz="1550" dirty="0"/>
          </a:p>
        </p:txBody>
      </p:sp>
      <p:pic>
        <p:nvPicPr>
          <p:cNvPr id="9" name="Image 2" descr="preencoded.png">    </p:cNvPr>
          <p:cNvPicPr>
            <a:picLocks noChangeAspect="1"/>
          </p:cNvPicPr>
          <p:nvPr/>
        </p:nvPicPr>
        <p:blipFill>
          <a:blip r:embed="rId3"/>
          <a:stretch>
            <a:fillRect/>
          </a:stretch>
        </p:blipFill>
        <p:spPr>
          <a:xfrm>
            <a:off x="6186607" y="5278160"/>
            <a:ext cx="1000244" cy="1200388"/>
          </a:xfrm>
          <a:prstGeom prst="rect">
            <a:avLst/>
          </a:prstGeom>
        </p:spPr>
      </p:pic>
      <p:sp>
        <p:nvSpPr>
          <p:cNvPr id="10" name="Text 5"/>
          <p:cNvSpPr/>
          <p:nvPr/>
        </p:nvSpPr>
        <p:spPr>
          <a:xfrm>
            <a:off x="7486888" y="5478185"/>
            <a:ext cx="2919055" cy="294203"/>
          </a:xfrm>
          <a:prstGeom prst="rect">
            <a:avLst/>
          </a:prstGeom>
          <a:noFill/>
          <a:ln/>
        </p:spPr>
        <p:txBody>
          <a:bodyPr wrap="none" lIns="0" tIns="0" rIns="0" bIns="0" rtlCol="0" anchor="t"/>
          <a:lstStyle/>
          <a:p>
            <a:pPr algn="l" indent="0" marL="0">
              <a:lnSpc>
                <a:spcPts val="2300"/>
              </a:lnSpc>
              <a:buNone/>
            </a:pPr>
            <a:r>
              <a:rPr lang="en-US" sz="1850" dirty="0">
                <a:solidFill>
                  <a:srgbClr val="CAD6DE"/>
                </a:solidFill>
                <a:latin typeface="Unbounded" pitchFamily="34" charset="0"/>
                <a:ea typeface="Unbounded" pitchFamily="34" charset="-122"/>
                <a:cs typeface="Unbounded" pitchFamily="34" charset="-120"/>
              </a:rPr>
              <a:t>Other Arrangements</a:t>
            </a:r>
            <a:endParaRPr lang="en-US" sz="1850" dirty="0"/>
          </a:p>
        </p:txBody>
      </p:sp>
      <p:sp>
        <p:nvSpPr>
          <p:cNvPr id="11" name="Text 6"/>
          <p:cNvSpPr/>
          <p:nvPr/>
        </p:nvSpPr>
        <p:spPr>
          <a:xfrm>
            <a:off x="7486888" y="5892403"/>
            <a:ext cx="6443305" cy="320040"/>
          </a:xfrm>
          <a:prstGeom prst="rect">
            <a:avLst/>
          </a:prstGeom>
          <a:noFill/>
          <a:ln/>
        </p:spPr>
        <p:txBody>
          <a:bodyPr wrap="non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Alternative documentation when contracts aren't feasible</a:t>
            </a:r>
            <a:endParaRPr lang="en-US" sz="1550" dirty="0"/>
          </a:p>
        </p:txBody>
      </p:sp>
      <p:pic>
        <p:nvPicPr>
          <p:cNvPr id="12" name="Image 3" descr="preencoded.png">    </p:cNvPr>
          <p:cNvPicPr>
            <a:picLocks noChangeAspect="1"/>
          </p:cNvPicPr>
          <p:nvPr/>
        </p:nvPicPr>
        <p:blipFill>
          <a:blip r:embed="rId4"/>
          <a:stretch>
            <a:fillRect/>
          </a:stretch>
        </p:blipFill>
        <p:spPr>
          <a:xfrm>
            <a:off x="6186607" y="6478548"/>
            <a:ext cx="1000244" cy="1200388"/>
          </a:xfrm>
          <a:prstGeom prst="rect">
            <a:avLst/>
          </a:prstGeom>
        </p:spPr>
      </p:pic>
      <p:sp>
        <p:nvSpPr>
          <p:cNvPr id="13" name="Text 7"/>
          <p:cNvSpPr/>
          <p:nvPr/>
        </p:nvSpPr>
        <p:spPr>
          <a:xfrm>
            <a:off x="7486888" y="6678573"/>
            <a:ext cx="2698075" cy="294203"/>
          </a:xfrm>
          <a:prstGeom prst="rect">
            <a:avLst/>
          </a:prstGeom>
          <a:noFill/>
          <a:ln/>
        </p:spPr>
        <p:txBody>
          <a:bodyPr wrap="none" lIns="0" tIns="0" rIns="0" bIns="0" rtlCol="0" anchor="t"/>
          <a:lstStyle/>
          <a:p>
            <a:pPr algn="l" indent="0" marL="0">
              <a:lnSpc>
                <a:spcPts val="2300"/>
              </a:lnSpc>
              <a:buNone/>
            </a:pPr>
            <a:r>
              <a:rPr lang="en-US" sz="1850" dirty="0">
                <a:solidFill>
                  <a:srgbClr val="CAD6DE"/>
                </a:solidFill>
                <a:latin typeface="Unbounded" pitchFamily="34" charset="0"/>
                <a:ea typeface="Unbounded" pitchFamily="34" charset="-122"/>
                <a:cs typeface="Unbounded" pitchFamily="34" charset="-120"/>
              </a:rPr>
              <a:t>Group Health Plans</a:t>
            </a:r>
            <a:endParaRPr lang="en-US" sz="1850" dirty="0"/>
          </a:p>
        </p:txBody>
      </p:sp>
      <p:sp>
        <p:nvSpPr>
          <p:cNvPr id="14" name="Text 8"/>
          <p:cNvSpPr/>
          <p:nvPr/>
        </p:nvSpPr>
        <p:spPr>
          <a:xfrm>
            <a:off x="7486888" y="7092791"/>
            <a:ext cx="6443305" cy="320040"/>
          </a:xfrm>
          <a:prstGeom prst="rect">
            <a:avLst/>
          </a:prstGeom>
          <a:noFill/>
          <a:ln/>
        </p:spPr>
        <p:txBody>
          <a:bodyPr wrap="none" lIns="0" tIns="0" rIns="0" bIns="0" rtlCol="0" anchor="t"/>
          <a:lstStyle/>
          <a:p>
            <a:pPr algn="l" indent="0" marL="0">
              <a:lnSpc>
                <a:spcPts val="2500"/>
              </a:lnSpc>
              <a:buNone/>
            </a:pPr>
            <a:r>
              <a:rPr lang="en-US" sz="1550" dirty="0">
                <a:solidFill>
                  <a:srgbClr val="CAD6DE"/>
                </a:solidFill>
                <a:latin typeface="Cabin" pitchFamily="34" charset="0"/>
                <a:ea typeface="Cabin" pitchFamily="34" charset="-122"/>
                <a:cs typeface="Cabin" pitchFamily="34" charset="-120"/>
              </a:rPr>
              <a:t>Specific implementation specifications for plan documents</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7123" y="626864"/>
            <a:ext cx="12085201" cy="669846"/>
          </a:xfrm>
          <a:prstGeom prst="rect">
            <a:avLst/>
          </a:prstGeom>
          <a:noFill/>
          <a:ln/>
        </p:spPr>
        <p:txBody>
          <a:bodyPr wrap="none" lIns="0" tIns="0" rIns="0" bIns="0" rtlCol="0" anchor="t"/>
          <a:lstStyle/>
          <a:p>
            <a:pPr algn="l" indent="0" marL="0">
              <a:lnSpc>
                <a:spcPts val="5250"/>
              </a:lnSpc>
              <a:buNone/>
            </a:pPr>
            <a:r>
              <a:rPr lang="en-US" sz="4200" dirty="0">
                <a:solidFill>
                  <a:srgbClr val="FFFFFF"/>
                </a:solidFill>
                <a:latin typeface="Unbounded" pitchFamily="34" charset="0"/>
                <a:ea typeface="Unbounded" pitchFamily="34" charset="-122"/>
                <a:cs typeface="Unbounded" pitchFamily="34" charset="-120"/>
              </a:rPr>
              <a:t>Policies, Procedures &amp; Documentation</a:t>
            </a:r>
            <a:endParaRPr lang="en-US" sz="4200" dirty="0"/>
          </a:p>
        </p:txBody>
      </p:sp>
      <p:sp>
        <p:nvSpPr>
          <p:cNvPr id="3" name="Text 1"/>
          <p:cNvSpPr/>
          <p:nvPr/>
        </p:nvSpPr>
        <p:spPr>
          <a:xfrm>
            <a:off x="797123" y="1752243"/>
            <a:ext cx="13036153" cy="1092994"/>
          </a:xfrm>
          <a:prstGeom prst="rect">
            <a:avLst/>
          </a:prstGeom>
          <a:noFill/>
          <a:ln/>
        </p:spPr>
        <p:txBody>
          <a:bodyPr wrap="square" lIns="0" tIns="0" rIns="0" bIns="0" rtlCol="0" anchor="t"/>
          <a:lstStyle/>
          <a:p>
            <a:pPr algn="l" indent="0" marL="0">
              <a:lnSpc>
                <a:spcPts val="2850"/>
              </a:lnSpc>
              <a:buNone/>
            </a:pPr>
            <a:r>
              <a:rPr lang="en-US" sz="1750" dirty="0">
                <a:solidFill>
                  <a:srgbClr val="CAD6DE"/>
                </a:solidFill>
                <a:latin typeface="Cabin" pitchFamily="34" charset="0"/>
                <a:ea typeface="Cabin" pitchFamily="34" charset="-122"/>
                <a:cs typeface="Cabin" pitchFamily="34" charset="-120"/>
              </a:rPr>
              <a:t>The final component of HIPAA compliance involves comprehensive documentation of all security-related policies and procedures. Organizations must maintain written records of their security measures, regularly review them, and update as needed to respond to environmental or operational changes.</a:t>
            </a:r>
            <a:endParaRPr lang="en-US" sz="1750" dirty="0"/>
          </a:p>
        </p:txBody>
      </p:sp>
      <p:sp>
        <p:nvSpPr>
          <p:cNvPr id="4" name="Text 2"/>
          <p:cNvSpPr/>
          <p:nvPr/>
        </p:nvSpPr>
        <p:spPr>
          <a:xfrm>
            <a:off x="797123" y="3101459"/>
            <a:ext cx="13036153" cy="364331"/>
          </a:xfrm>
          <a:prstGeom prst="rect">
            <a:avLst/>
          </a:prstGeom>
          <a:noFill/>
          <a:ln/>
        </p:spPr>
        <p:txBody>
          <a:bodyPr wrap="none" lIns="0" tIns="0" rIns="0" bIns="0" rtlCol="0" anchor="t"/>
          <a:lstStyle/>
          <a:p>
            <a:pPr algn="l" indent="0" marL="0">
              <a:lnSpc>
                <a:spcPts val="2850"/>
              </a:lnSpc>
              <a:buNone/>
            </a:pPr>
            <a:r>
              <a:rPr lang="en-US" sz="1750" dirty="0">
                <a:solidFill>
                  <a:srgbClr val="CAD6DE"/>
                </a:solidFill>
                <a:latin typeface="Cabin" pitchFamily="34" charset="0"/>
                <a:ea typeface="Cabin" pitchFamily="34" charset="-122"/>
                <a:cs typeface="Cabin" pitchFamily="34" charset="-120"/>
              </a:rPr>
              <a:t>These documents serve as evidence of compliance and provide guidance for workforce members on proper security practices.</a:t>
            </a:r>
            <a:endParaRPr lang="en-US" sz="1750" dirty="0"/>
          </a:p>
        </p:txBody>
      </p:sp>
      <p:sp>
        <p:nvSpPr>
          <p:cNvPr id="5" name="Shape 3"/>
          <p:cNvSpPr/>
          <p:nvPr/>
        </p:nvSpPr>
        <p:spPr>
          <a:xfrm>
            <a:off x="797123" y="4405313"/>
            <a:ext cx="4117658" cy="227767"/>
          </a:xfrm>
          <a:prstGeom prst="roundRect">
            <a:avLst>
              <a:gd name="adj" fmla="val 15001"/>
            </a:avLst>
          </a:prstGeom>
          <a:solidFill>
            <a:srgbClr val="304755"/>
          </a:solidFill>
          <a:ln/>
        </p:spPr>
      </p:sp>
      <p:sp>
        <p:nvSpPr>
          <p:cNvPr id="6" name="Text 4"/>
          <p:cNvSpPr/>
          <p:nvPr/>
        </p:nvSpPr>
        <p:spPr>
          <a:xfrm>
            <a:off x="797123" y="4974669"/>
            <a:ext cx="4117658" cy="669846"/>
          </a:xfrm>
          <a:prstGeom prst="rect">
            <a:avLst/>
          </a:prstGeom>
          <a:noFill/>
          <a:ln/>
        </p:spPr>
        <p:txBody>
          <a:bodyPr wrap="square" lIns="0" tIns="0" rIns="0" bIns="0" rtlCol="0" anchor="t"/>
          <a:lstStyle/>
          <a:p>
            <a:pPr algn="l" indent="0" marL="0">
              <a:lnSpc>
                <a:spcPts val="2600"/>
              </a:lnSpc>
              <a:buNone/>
            </a:pPr>
            <a:r>
              <a:rPr lang="en-US" sz="2100" dirty="0">
                <a:solidFill>
                  <a:srgbClr val="CAD6DE"/>
                </a:solidFill>
                <a:latin typeface="Unbounded" pitchFamily="34" charset="0"/>
                <a:ea typeface="Unbounded" pitchFamily="34" charset="-122"/>
                <a:cs typeface="Unbounded" pitchFamily="34" charset="-120"/>
              </a:rPr>
              <a:t>Establish Policies &amp; Procedures</a:t>
            </a:r>
            <a:endParaRPr lang="en-US" sz="2100" dirty="0"/>
          </a:p>
        </p:txBody>
      </p:sp>
      <p:sp>
        <p:nvSpPr>
          <p:cNvPr id="7" name="Text 5"/>
          <p:cNvSpPr/>
          <p:nvPr/>
        </p:nvSpPr>
        <p:spPr>
          <a:xfrm>
            <a:off x="797123" y="5781080"/>
            <a:ext cx="4117658" cy="1821656"/>
          </a:xfrm>
          <a:prstGeom prst="rect">
            <a:avLst/>
          </a:prstGeom>
          <a:noFill/>
          <a:ln/>
        </p:spPr>
        <p:txBody>
          <a:bodyPr wrap="square" lIns="0" tIns="0" rIns="0" bIns="0" rtlCol="0" anchor="t"/>
          <a:lstStyle/>
          <a:p>
            <a:pPr algn="l" indent="0" marL="0">
              <a:lnSpc>
                <a:spcPts val="2850"/>
              </a:lnSpc>
              <a:buNone/>
            </a:pPr>
            <a:r>
              <a:rPr lang="en-US" sz="1750" dirty="0">
                <a:solidFill>
                  <a:srgbClr val="CAD6DE"/>
                </a:solidFill>
                <a:latin typeface="Cabin" pitchFamily="34" charset="0"/>
                <a:ea typeface="Cabin" pitchFamily="34" charset="-122"/>
                <a:cs typeface="Cabin" pitchFamily="34" charset="-120"/>
              </a:rPr>
              <a:t>Develop and implement reasonable and appropriate policies and procedures to comply with the standards, implementation specifications, and other requirements of the Security Rule.</a:t>
            </a:r>
            <a:endParaRPr lang="en-US" sz="1750" dirty="0"/>
          </a:p>
        </p:txBody>
      </p:sp>
      <p:sp>
        <p:nvSpPr>
          <p:cNvPr id="8" name="Shape 6"/>
          <p:cNvSpPr/>
          <p:nvPr/>
        </p:nvSpPr>
        <p:spPr>
          <a:xfrm>
            <a:off x="5256371" y="4063603"/>
            <a:ext cx="4117658" cy="227767"/>
          </a:xfrm>
          <a:prstGeom prst="roundRect">
            <a:avLst>
              <a:gd name="adj" fmla="val 15001"/>
            </a:avLst>
          </a:prstGeom>
          <a:solidFill>
            <a:srgbClr val="304755"/>
          </a:solidFill>
          <a:ln/>
        </p:spPr>
      </p:sp>
      <p:sp>
        <p:nvSpPr>
          <p:cNvPr id="9" name="Text 7"/>
          <p:cNvSpPr/>
          <p:nvPr/>
        </p:nvSpPr>
        <p:spPr>
          <a:xfrm>
            <a:off x="5256371" y="4632960"/>
            <a:ext cx="3999667" cy="334923"/>
          </a:xfrm>
          <a:prstGeom prst="rect">
            <a:avLst/>
          </a:prstGeom>
          <a:noFill/>
          <a:ln/>
        </p:spPr>
        <p:txBody>
          <a:bodyPr wrap="none" lIns="0" tIns="0" rIns="0" bIns="0" rtlCol="0" anchor="t"/>
          <a:lstStyle/>
          <a:p>
            <a:pPr algn="l" indent="0" marL="0">
              <a:lnSpc>
                <a:spcPts val="2600"/>
              </a:lnSpc>
              <a:buNone/>
            </a:pPr>
            <a:r>
              <a:rPr lang="en-US" sz="2100" dirty="0">
                <a:solidFill>
                  <a:srgbClr val="CAD6DE"/>
                </a:solidFill>
                <a:latin typeface="Unbounded" pitchFamily="34" charset="0"/>
                <a:ea typeface="Unbounded" pitchFamily="34" charset="-122"/>
                <a:cs typeface="Unbounded" pitchFamily="34" charset="-120"/>
              </a:rPr>
              <a:t>Maintain Documentation</a:t>
            </a:r>
            <a:endParaRPr lang="en-US" sz="2100" dirty="0"/>
          </a:p>
        </p:txBody>
      </p:sp>
      <p:sp>
        <p:nvSpPr>
          <p:cNvPr id="10" name="Text 8"/>
          <p:cNvSpPr/>
          <p:nvPr/>
        </p:nvSpPr>
        <p:spPr>
          <a:xfrm>
            <a:off x="5256371" y="5104448"/>
            <a:ext cx="4117658" cy="1457325"/>
          </a:xfrm>
          <a:prstGeom prst="rect">
            <a:avLst/>
          </a:prstGeom>
          <a:noFill/>
          <a:ln/>
        </p:spPr>
        <p:txBody>
          <a:bodyPr wrap="square" lIns="0" tIns="0" rIns="0" bIns="0" rtlCol="0" anchor="t"/>
          <a:lstStyle/>
          <a:p>
            <a:pPr algn="l" indent="0" marL="0">
              <a:lnSpc>
                <a:spcPts val="2850"/>
              </a:lnSpc>
              <a:buNone/>
            </a:pPr>
            <a:r>
              <a:rPr lang="en-US" sz="1750" dirty="0">
                <a:solidFill>
                  <a:srgbClr val="CAD6DE"/>
                </a:solidFill>
                <a:latin typeface="Cabin" pitchFamily="34" charset="0"/>
                <a:ea typeface="Cabin" pitchFamily="34" charset="-122"/>
                <a:cs typeface="Cabin" pitchFamily="34" charset="-120"/>
              </a:rPr>
              <a:t>Maintain the policies and procedures in written form, which may be electronic, with records of any actions, activities, or assessments required by the Security Rule.</a:t>
            </a:r>
            <a:endParaRPr lang="en-US" sz="1750" dirty="0"/>
          </a:p>
        </p:txBody>
      </p:sp>
      <p:sp>
        <p:nvSpPr>
          <p:cNvPr id="11" name="Shape 9"/>
          <p:cNvSpPr/>
          <p:nvPr/>
        </p:nvSpPr>
        <p:spPr>
          <a:xfrm>
            <a:off x="9715619" y="3722013"/>
            <a:ext cx="4117658" cy="227767"/>
          </a:xfrm>
          <a:prstGeom prst="roundRect">
            <a:avLst>
              <a:gd name="adj" fmla="val 15001"/>
            </a:avLst>
          </a:prstGeom>
          <a:solidFill>
            <a:srgbClr val="304755"/>
          </a:solidFill>
          <a:ln/>
        </p:spPr>
      </p:sp>
      <p:sp>
        <p:nvSpPr>
          <p:cNvPr id="12" name="Text 10"/>
          <p:cNvSpPr/>
          <p:nvPr/>
        </p:nvSpPr>
        <p:spPr>
          <a:xfrm>
            <a:off x="9715619" y="4291370"/>
            <a:ext cx="2685693" cy="334923"/>
          </a:xfrm>
          <a:prstGeom prst="rect">
            <a:avLst/>
          </a:prstGeom>
          <a:noFill/>
          <a:ln/>
        </p:spPr>
        <p:txBody>
          <a:bodyPr wrap="none" lIns="0" tIns="0" rIns="0" bIns="0" rtlCol="0" anchor="t"/>
          <a:lstStyle/>
          <a:p>
            <a:pPr algn="l" indent="0" marL="0">
              <a:lnSpc>
                <a:spcPts val="2600"/>
              </a:lnSpc>
              <a:buNone/>
            </a:pPr>
            <a:r>
              <a:rPr lang="en-US" sz="2100" dirty="0">
                <a:solidFill>
                  <a:srgbClr val="CAD6DE"/>
                </a:solidFill>
                <a:latin typeface="Unbounded" pitchFamily="34" charset="0"/>
                <a:ea typeface="Unbounded" pitchFamily="34" charset="-122"/>
                <a:cs typeface="Unbounded" pitchFamily="34" charset="-120"/>
              </a:rPr>
              <a:t>Review &amp; Update</a:t>
            </a:r>
            <a:endParaRPr lang="en-US" sz="2100" dirty="0"/>
          </a:p>
        </p:txBody>
      </p:sp>
      <p:sp>
        <p:nvSpPr>
          <p:cNvPr id="13" name="Text 11"/>
          <p:cNvSpPr/>
          <p:nvPr/>
        </p:nvSpPr>
        <p:spPr>
          <a:xfrm>
            <a:off x="9715619" y="4762857"/>
            <a:ext cx="4117658" cy="2185988"/>
          </a:xfrm>
          <a:prstGeom prst="rect">
            <a:avLst/>
          </a:prstGeom>
          <a:noFill/>
          <a:ln/>
        </p:spPr>
        <p:txBody>
          <a:bodyPr wrap="square" lIns="0" tIns="0" rIns="0" bIns="0" rtlCol="0" anchor="t"/>
          <a:lstStyle/>
          <a:p>
            <a:pPr algn="l" indent="0" marL="0">
              <a:lnSpc>
                <a:spcPts val="2850"/>
              </a:lnSpc>
              <a:buNone/>
            </a:pPr>
            <a:r>
              <a:rPr lang="en-US" sz="1750" dirty="0">
                <a:solidFill>
                  <a:srgbClr val="CAD6DE"/>
                </a:solidFill>
                <a:latin typeface="Cabin" pitchFamily="34" charset="0"/>
                <a:ea typeface="Cabin" pitchFamily="34" charset="-122"/>
                <a:cs typeface="Cabin" pitchFamily="34" charset="-120"/>
              </a:rPr>
              <a:t>Review documentation periodically and update as needed in response to environmental or operational changes affecting the security of ePHI. Documentation must be retained for six years from creation or last effective date.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37724" y="780812"/>
            <a:ext cx="12954952" cy="1408033"/>
          </a:xfrm>
          <a:prstGeom prst="rect">
            <a:avLst/>
          </a:prstGeom>
          <a:noFill/>
          <a:ln/>
        </p:spPr>
        <p:txBody>
          <a:bodyPr wrap="square" lIns="0" tIns="0" rIns="0" bIns="0" rtlCol="0" anchor="t"/>
          <a:lstStyle/>
          <a:p>
            <a:pPr algn="l" indent="0" marL="0">
              <a:lnSpc>
                <a:spcPts val="5500"/>
              </a:lnSpc>
              <a:buNone/>
            </a:pPr>
            <a:r>
              <a:rPr lang="en-US" sz="4400" dirty="0">
                <a:solidFill>
                  <a:srgbClr val="FFFFFF"/>
                </a:solidFill>
                <a:latin typeface="Unbounded" pitchFamily="34" charset="0"/>
                <a:ea typeface="Unbounded" pitchFamily="34" charset="-122"/>
                <a:cs typeface="Unbounded" pitchFamily="34" charset="-120"/>
              </a:rPr>
              <a:t>HIPAA is not requiring any specific technology. the key words are</a:t>
            </a:r>
            <a:endParaRPr lang="en-US" sz="4400" dirty="0"/>
          </a:p>
        </p:txBody>
      </p:sp>
      <p:sp>
        <p:nvSpPr>
          <p:cNvPr id="3" name="Text 1"/>
          <p:cNvSpPr/>
          <p:nvPr/>
        </p:nvSpPr>
        <p:spPr>
          <a:xfrm>
            <a:off x="1196697" y="2936796"/>
            <a:ext cx="12595979"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HIPAA requires appropriate and reasonable safeguards tailored to each company's risk assessment and available technology.</a:t>
            </a:r>
            <a:endParaRPr lang="en-US" sz="1850" dirty="0"/>
          </a:p>
        </p:txBody>
      </p:sp>
      <p:sp>
        <p:nvSpPr>
          <p:cNvPr id="4" name="Shape 2"/>
          <p:cNvSpPr/>
          <p:nvPr/>
        </p:nvSpPr>
        <p:spPr>
          <a:xfrm>
            <a:off x="837724" y="2667595"/>
            <a:ext cx="30480" cy="921425"/>
          </a:xfrm>
          <a:prstGeom prst="rect">
            <a:avLst/>
          </a:prstGeom>
          <a:solidFill>
            <a:srgbClr val="0A988B"/>
          </a:solidFill>
          <a:ln/>
        </p:spPr>
      </p:sp>
      <p:sp>
        <p:nvSpPr>
          <p:cNvPr id="5" name="Text 3"/>
          <p:cNvSpPr/>
          <p:nvPr/>
        </p:nvSpPr>
        <p:spPr>
          <a:xfrm>
            <a:off x="837724" y="4073604"/>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Apocopate and reasonable</a:t>
            </a:r>
            <a:endParaRPr lang="en-US" sz="1850" dirty="0"/>
          </a:p>
        </p:txBody>
      </p:sp>
      <p:sp>
        <p:nvSpPr>
          <p:cNvPr id="6" name="Text 4"/>
          <p:cNvSpPr/>
          <p:nvPr/>
        </p:nvSpPr>
        <p:spPr>
          <a:xfrm>
            <a:off x="837724" y="4672013"/>
            <a:ext cx="6185535" cy="766048"/>
          </a:xfrm>
          <a:prstGeom prst="rect">
            <a:avLst/>
          </a:prstGeom>
          <a:noFill/>
          <a:ln/>
        </p:spPr>
        <p:txBody>
          <a:bodyPr wrap="squar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will be different for each company depending on the risk assessment and technology's available</a:t>
            </a:r>
            <a:endParaRPr lang="en-US" sz="1850" dirty="0"/>
          </a:p>
        </p:txBody>
      </p:sp>
      <p:sp>
        <p:nvSpPr>
          <p:cNvPr id="7" name="Text 5"/>
          <p:cNvSpPr/>
          <p:nvPr/>
        </p:nvSpPr>
        <p:spPr>
          <a:xfrm>
            <a:off x="837724" y="5653445"/>
            <a:ext cx="6185535"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8" name="Text 6"/>
          <p:cNvSpPr/>
          <p:nvPr/>
        </p:nvSpPr>
        <p:spPr>
          <a:xfrm>
            <a:off x="837724" y="6251853"/>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It’s designed this way so as not to stifle innovation.</a:t>
            </a:r>
            <a:endParaRPr lang="en-US" sz="1850" dirty="0"/>
          </a:p>
        </p:txBody>
      </p:sp>
      <p:sp>
        <p:nvSpPr>
          <p:cNvPr id="9" name="Text 7"/>
          <p:cNvSpPr/>
          <p:nvPr/>
        </p:nvSpPr>
        <p:spPr>
          <a:xfrm>
            <a:off x="837724" y="6850261"/>
            <a:ext cx="6185535" cy="383024"/>
          </a:xfrm>
          <a:prstGeom prst="rect">
            <a:avLst/>
          </a:prstGeom>
          <a:noFill/>
          <a:ln/>
        </p:spPr>
        <p:txBody>
          <a:bodyPr wrap="none" lIns="0" tIns="0" rIns="0" bIns="0" rtlCol="0" anchor="t"/>
          <a:lstStyle/>
          <a:p>
            <a:pPr algn="l" indent="0" marL="0">
              <a:lnSpc>
                <a:spcPts val="3000"/>
              </a:lnSpc>
              <a:buNone/>
            </a:pPr>
            <a:endParaRPr lang="en-US" sz="1850" dirty="0"/>
          </a:p>
        </p:txBody>
      </p:sp>
      <p:sp>
        <p:nvSpPr>
          <p:cNvPr id="10" name="Text 8"/>
          <p:cNvSpPr/>
          <p:nvPr/>
        </p:nvSpPr>
        <p:spPr>
          <a:xfrm>
            <a:off x="7614761" y="4073604"/>
            <a:ext cx="6185535" cy="383024"/>
          </a:xfrm>
          <a:prstGeom prst="rect">
            <a:avLst/>
          </a:prstGeom>
          <a:noFill/>
          <a:ln/>
        </p:spPr>
        <p:txBody>
          <a:bodyPr wrap="none" lIns="0" tIns="0" rIns="0" bIns="0" rtlCol="0" anchor="t"/>
          <a:lstStyle/>
          <a:p>
            <a:pPr algn="l" indent="0" marL="0">
              <a:lnSpc>
                <a:spcPts val="3000"/>
              </a:lnSpc>
              <a:buNone/>
            </a:pPr>
            <a:r>
              <a:rPr lang="en-US" sz="1850" dirty="0">
                <a:solidFill>
                  <a:srgbClr val="CAD6DE"/>
                </a:solidFill>
                <a:latin typeface="Cabin" pitchFamily="34" charset="0"/>
                <a:ea typeface="Cabin" pitchFamily="34" charset="-122"/>
                <a:cs typeface="Cabin" pitchFamily="34" charset="-120"/>
              </a:rPr>
              <a:t>administrative Safeguards, Physical and Technical Safeguards </a:t>
            </a:r>
            <a:endParaRPr lang="en-US" sz="18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0791"/>
          </a:xfrm>
          <a:prstGeom prst="rect">
            <a:avLst/>
          </a:prstGeom>
        </p:spPr>
      </p:pic>
      <p:sp>
        <p:nvSpPr>
          <p:cNvPr id="3" name="Text 0"/>
          <p:cNvSpPr/>
          <p:nvPr/>
        </p:nvSpPr>
        <p:spPr>
          <a:xfrm>
            <a:off x="769858" y="604838"/>
            <a:ext cx="7604284" cy="1293733"/>
          </a:xfrm>
          <a:prstGeom prst="rect">
            <a:avLst/>
          </a:prstGeom>
          <a:noFill/>
          <a:ln/>
        </p:spPr>
        <p:txBody>
          <a:bodyPr wrap="square" lIns="0" tIns="0" rIns="0" bIns="0" rtlCol="0" anchor="t"/>
          <a:lstStyle/>
          <a:p>
            <a:pPr algn="l" indent="0" marL="0">
              <a:lnSpc>
                <a:spcPts val="5050"/>
              </a:lnSpc>
              <a:buNone/>
            </a:pPr>
            <a:r>
              <a:rPr lang="en-US" sz="4050" dirty="0">
                <a:solidFill>
                  <a:srgbClr val="FFFFFF"/>
                </a:solidFill>
                <a:latin typeface="Unbounded" pitchFamily="34" charset="0"/>
                <a:ea typeface="Unbounded" pitchFamily="34" charset="-122"/>
                <a:cs typeface="Unbounded" pitchFamily="34" charset="-120"/>
              </a:rPr>
              <a:t>HIPAA vs. NY HIPA: Key Differences</a:t>
            </a:r>
            <a:endParaRPr lang="en-US" sz="4050" dirty="0"/>
          </a:p>
        </p:txBody>
      </p:sp>
      <p:sp>
        <p:nvSpPr>
          <p:cNvPr id="4" name="Shape 1"/>
          <p:cNvSpPr/>
          <p:nvPr/>
        </p:nvSpPr>
        <p:spPr>
          <a:xfrm>
            <a:off x="769858" y="2228493"/>
            <a:ext cx="7604284" cy="2588776"/>
          </a:xfrm>
          <a:prstGeom prst="roundRect">
            <a:avLst>
              <a:gd name="adj" fmla="val 1275"/>
            </a:avLst>
          </a:prstGeom>
          <a:solidFill>
            <a:srgbClr val="304755"/>
          </a:solidFill>
          <a:ln/>
        </p:spPr>
      </p:sp>
      <p:sp>
        <p:nvSpPr>
          <p:cNvPr id="5" name="Text 2"/>
          <p:cNvSpPr/>
          <p:nvPr/>
        </p:nvSpPr>
        <p:spPr>
          <a:xfrm>
            <a:off x="989767" y="2448401"/>
            <a:ext cx="2587823" cy="323493"/>
          </a:xfrm>
          <a:prstGeom prst="rect">
            <a:avLst/>
          </a:prstGeom>
          <a:noFill/>
          <a:ln/>
        </p:spPr>
        <p:txBody>
          <a:bodyPr wrap="none" lIns="0" tIns="0" rIns="0" bIns="0" rtlCol="0" anchor="t"/>
          <a:lstStyle/>
          <a:p>
            <a:pPr algn="l" indent="0" marL="0">
              <a:lnSpc>
                <a:spcPts val="2500"/>
              </a:lnSpc>
              <a:buNone/>
            </a:pPr>
            <a:r>
              <a:rPr lang="en-US" sz="2000" dirty="0">
                <a:solidFill>
                  <a:srgbClr val="CAD6DE"/>
                </a:solidFill>
                <a:latin typeface="Unbounded" pitchFamily="34" charset="0"/>
                <a:ea typeface="Unbounded" pitchFamily="34" charset="-122"/>
                <a:cs typeface="Unbounded" pitchFamily="34" charset="-120"/>
              </a:rPr>
              <a:t>HIPAA Overview</a:t>
            </a:r>
            <a:endParaRPr lang="en-US" sz="2000" dirty="0"/>
          </a:p>
        </p:txBody>
      </p:sp>
      <p:sp>
        <p:nvSpPr>
          <p:cNvPr id="6" name="Text 3"/>
          <p:cNvSpPr/>
          <p:nvPr/>
        </p:nvSpPr>
        <p:spPr>
          <a:xfrm>
            <a:off x="989767" y="2903815"/>
            <a:ext cx="7164467" cy="351949"/>
          </a:xfrm>
          <a:prstGeom prst="rect">
            <a:avLst/>
          </a:prstGeom>
          <a:noFill/>
          <a:ln/>
        </p:spPr>
        <p:txBody>
          <a:bodyPr wrap="none" lIns="0" tIns="0" rIns="0" bIns="0" rtlCol="0" anchor="t"/>
          <a:lstStyle/>
          <a:p>
            <a:pPr algn="l" indent="0" marL="0">
              <a:lnSpc>
                <a:spcPts val="2750"/>
              </a:lnSpc>
              <a:buNone/>
            </a:pPr>
            <a:r>
              <a:rPr lang="en-US" sz="1700" dirty="0">
                <a:solidFill>
                  <a:srgbClr val="CAD6DE"/>
                </a:solidFill>
                <a:latin typeface="Cabin" pitchFamily="34" charset="0"/>
                <a:ea typeface="Cabin" pitchFamily="34" charset="-122"/>
                <a:cs typeface="Cabin" pitchFamily="34" charset="-120"/>
              </a:rPr>
              <a:t>Federal law setting national standards for protecting health information.</a:t>
            </a:r>
            <a:endParaRPr lang="en-US" sz="1700" dirty="0"/>
          </a:p>
        </p:txBody>
      </p:sp>
      <p:sp>
        <p:nvSpPr>
          <p:cNvPr id="7" name="Text 4"/>
          <p:cNvSpPr/>
          <p:nvPr/>
        </p:nvSpPr>
        <p:spPr>
          <a:xfrm>
            <a:off x="989767" y="3387685"/>
            <a:ext cx="7164467" cy="351949"/>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CAD6DE"/>
                </a:solidFill>
                <a:latin typeface="Cabin" pitchFamily="34" charset="0"/>
                <a:ea typeface="Cabin" pitchFamily="34" charset="-122"/>
                <a:cs typeface="Cabin" pitchFamily="34" charset="-120"/>
              </a:rPr>
              <a:t>Applies across all U.S. states</a:t>
            </a:r>
            <a:endParaRPr lang="en-US" sz="1700" dirty="0"/>
          </a:p>
        </p:txBody>
      </p:sp>
      <p:sp>
        <p:nvSpPr>
          <p:cNvPr id="8" name="Text 5"/>
          <p:cNvSpPr/>
          <p:nvPr/>
        </p:nvSpPr>
        <p:spPr>
          <a:xfrm>
            <a:off x="989767" y="3816548"/>
            <a:ext cx="7164467" cy="351949"/>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CAD6DE"/>
                </a:solidFill>
                <a:latin typeface="Cabin" pitchFamily="34" charset="0"/>
                <a:ea typeface="Cabin" pitchFamily="34" charset="-122"/>
                <a:cs typeface="Cabin" pitchFamily="34" charset="-120"/>
              </a:rPr>
              <a:t>Focuses on administrative, physical, technical safeguards</a:t>
            </a:r>
            <a:endParaRPr lang="en-US" sz="1700" dirty="0"/>
          </a:p>
        </p:txBody>
      </p:sp>
      <p:sp>
        <p:nvSpPr>
          <p:cNvPr id="9" name="Text 6"/>
          <p:cNvSpPr/>
          <p:nvPr/>
        </p:nvSpPr>
        <p:spPr>
          <a:xfrm>
            <a:off x="989767" y="4245412"/>
            <a:ext cx="7164467" cy="351949"/>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CAD6DE"/>
                </a:solidFill>
                <a:latin typeface="Cabin" pitchFamily="34" charset="0"/>
                <a:ea typeface="Cabin" pitchFamily="34" charset="-122"/>
                <a:cs typeface="Cabin" pitchFamily="34" charset="-120"/>
              </a:rPr>
              <a:t>Allows flexibility based on risk assessments</a:t>
            </a:r>
            <a:endParaRPr lang="en-US" sz="1700" dirty="0"/>
          </a:p>
        </p:txBody>
      </p:sp>
      <p:sp>
        <p:nvSpPr>
          <p:cNvPr id="10" name="Shape 7"/>
          <p:cNvSpPr/>
          <p:nvPr/>
        </p:nvSpPr>
        <p:spPr>
          <a:xfrm>
            <a:off x="769858" y="5037177"/>
            <a:ext cx="7604284" cy="2588776"/>
          </a:xfrm>
          <a:prstGeom prst="roundRect">
            <a:avLst>
              <a:gd name="adj" fmla="val 1275"/>
            </a:avLst>
          </a:prstGeom>
          <a:solidFill>
            <a:srgbClr val="304755"/>
          </a:solidFill>
          <a:ln/>
        </p:spPr>
      </p:sp>
      <p:sp>
        <p:nvSpPr>
          <p:cNvPr id="11" name="Text 8"/>
          <p:cNvSpPr/>
          <p:nvPr/>
        </p:nvSpPr>
        <p:spPr>
          <a:xfrm>
            <a:off x="989767" y="5257086"/>
            <a:ext cx="2587823" cy="323493"/>
          </a:xfrm>
          <a:prstGeom prst="rect">
            <a:avLst/>
          </a:prstGeom>
          <a:noFill/>
          <a:ln/>
        </p:spPr>
        <p:txBody>
          <a:bodyPr wrap="none" lIns="0" tIns="0" rIns="0" bIns="0" rtlCol="0" anchor="t"/>
          <a:lstStyle/>
          <a:p>
            <a:pPr algn="l" indent="0" marL="0">
              <a:lnSpc>
                <a:spcPts val="2500"/>
              </a:lnSpc>
              <a:buNone/>
            </a:pPr>
            <a:r>
              <a:rPr lang="en-US" sz="2000" dirty="0">
                <a:solidFill>
                  <a:srgbClr val="CAD6DE"/>
                </a:solidFill>
                <a:latin typeface="Unbounded" pitchFamily="34" charset="0"/>
                <a:ea typeface="Unbounded" pitchFamily="34" charset="-122"/>
                <a:cs typeface="Unbounded" pitchFamily="34" charset="-120"/>
              </a:rPr>
              <a:t>New York HIPAA</a:t>
            </a:r>
            <a:endParaRPr lang="en-US" sz="2000" dirty="0"/>
          </a:p>
        </p:txBody>
      </p:sp>
      <p:sp>
        <p:nvSpPr>
          <p:cNvPr id="12" name="Text 9"/>
          <p:cNvSpPr/>
          <p:nvPr/>
        </p:nvSpPr>
        <p:spPr>
          <a:xfrm>
            <a:off x="989767" y="5712500"/>
            <a:ext cx="7164467" cy="351949"/>
          </a:xfrm>
          <a:prstGeom prst="rect">
            <a:avLst/>
          </a:prstGeom>
          <a:noFill/>
          <a:ln/>
        </p:spPr>
        <p:txBody>
          <a:bodyPr wrap="none" lIns="0" tIns="0" rIns="0" bIns="0" rtlCol="0" anchor="t"/>
          <a:lstStyle/>
          <a:p>
            <a:pPr algn="l" indent="0" marL="0">
              <a:lnSpc>
                <a:spcPts val="2750"/>
              </a:lnSpc>
              <a:buNone/>
            </a:pPr>
            <a:r>
              <a:rPr lang="en-US" sz="1700" dirty="0">
                <a:solidFill>
                  <a:srgbClr val="CAD6DE"/>
                </a:solidFill>
                <a:latin typeface="Cabin" pitchFamily="34" charset="0"/>
                <a:ea typeface="Cabin" pitchFamily="34" charset="-122"/>
                <a:cs typeface="Cabin" pitchFamily="34" charset="-120"/>
              </a:rPr>
              <a:t>State-specific rules that may strengthen HIPAA requirements.</a:t>
            </a:r>
            <a:endParaRPr lang="en-US" sz="1700" dirty="0"/>
          </a:p>
        </p:txBody>
      </p:sp>
      <p:sp>
        <p:nvSpPr>
          <p:cNvPr id="13" name="Text 10"/>
          <p:cNvSpPr/>
          <p:nvPr/>
        </p:nvSpPr>
        <p:spPr>
          <a:xfrm>
            <a:off x="989767" y="6196370"/>
            <a:ext cx="7164467" cy="351949"/>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CAD6DE"/>
                </a:solidFill>
                <a:latin typeface="Cabin" pitchFamily="34" charset="0"/>
                <a:ea typeface="Cabin" pitchFamily="34" charset="-122"/>
                <a:cs typeface="Cabin" pitchFamily="34" charset="-120"/>
              </a:rPr>
              <a:t>includes right to be forgotten</a:t>
            </a:r>
            <a:endParaRPr lang="en-US" sz="1700" dirty="0"/>
          </a:p>
        </p:txBody>
      </p:sp>
      <p:sp>
        <p:nvSpPr>
          <p:cNvPr id="14" name="Text 11"/>
          <p:cNvSpPr/>
          <p:nvPr/>
        </p:nvSpPr>
        <p:spPr>
          <a:xfrm>
            <a:off x="989767" y="6625233"/>
            <a:ext cx="7164467" cy="351949"/>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CAD6DE"/>
                </a:solidFill>
                <a:latin typeface="Cabin" pitchFamily="34" charset="0"/>
                <a:ea typeface="Cabin" pitchFamily="34" charset="-122"/>
                <a:cs typeface="Cabin" pitchFamily="34" charset="-120"/>
              </a:rPr>
              <a:t>Mandates stricter breach notification timelines</a:t>
            </a:r>
            <a:endParaRPr lang="en-US" sz="1700" dirty="0"/>
          </a:p>
        </p:txBody>
      </p:sp>
      <p:sp>
        <p:nvSpPr>
          <p:cNvPr id="15" name="Text 12"/>
          <p:cNvSpPr/>
          <p:nvPr/>
        </p:nvSpPr>
        <p:spPr>
          <a:xfrm>
            <a:off x="989767" y="7054096"/>
            <a:ext cx="7164467" cy="351949"/>
          </a:xfrm>
          <a:prstGeom prst="rect">
            <a:avLst/>
          </a:prstGeom>
          <a:noFill/>
          <a:ln/>
        </p:spPr>
        <p:txBody>
          <a:bodyPr wrap="none" lIns="0" tIns="0" rIns="0" bIns="0" rtlCol="0" anchor="t"/>
          <a:lstStyle/>
          <a:p>
            <a:pPr algn="l" marL="342900" indent="-342900">
              <a:lnSpc>
                <a:spcPts val="2750"/>
              </a:lnSpc>
              <a:buSzPct val="100000"/>
              <a:buChar char="•"/>
            </a:pPr>
            <a:r>
              <a:rPr lang="en-US" sz="1700" dirty="0">
                <a:solidFill>
                  <a:srgbClr val="CAD6DE"/>
                </a:solidFill>
                <a:latin typeface="Cabin" pitchFamily="34" charset="0"/>
                <a:ea typeface="Cabin" pitchFamily="34" charset="-122"/>
                <a:cs typeface="Cabin" pitchFamily="34" charset="-120"/>
              </a:rPr>
              <a:t>Applies to more entities under NY state law</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3762732"/>
            <a:ext cx="5632490" cy="704017"/>
          </a:xfrm>
          <a:prstGeom prst="rect">
            <a:avLst/>
          </a:prstGeom>
          <a:noFill/>
          <a:ln/>
        </p:spPr>
        <p:txBody>
          <a:bodyPr wrap="none" lIns="0" tIns="0" rIns="0" bIns="0" rtlCol="0" anchor="t"/>
          <a:lstStyle/>
          <a:p>
            <a:pPr algn="l" indent="0" marL="0">
              <a:lnSpc>
                <a:spcPts val="5500"/>
              </a:lnSpc>
              <a:buNone/>
            </a:pPr>
            <a:endParaRPr lang="en-US" sz="4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81593" y="741521"/>
            <a:ext cx="7953613" cy="1000363"/>
          </a:xfrm>
          <a:prstGeom prst="rect">
            <a:avLst/>
          </a:prstGeom>
          <a:noFill/>
          <a:ln/>
        </p:spPr>
        <p:txBody>
          <a:bodyPr wrap="square" lIns="0" tIns="0" rIns="0" bIns="0" rtlCol="0" anchor="t"/>
          <a:lstStyle/>
          <a:p>
            <a:pPr algn="l" indent="0" marL="0">
              <a:lnSpc>
                <a:spcPts val="3900"/>
              </a:lnSpc>
              <a:buNone/>
            </a:pPr>
            <a:r>
              <a:rPr lang="en-US" sz="3150" dirty="0">
                <a:solidFill>
                  <a:srgbClr val="FFFFFF"/>
                </a:solidFill>
                <a:latin typeface="Unbounded" pitchFamily="34" charset="0"/>
                <a:ea typeface="Unbounded" pitchFamily="34" charset="-122"/>
                <a:cs typeface="Unbounded" pitchFamily="34" charset="-120"/>
              </a:rPr>
              <a:t>Administrative Safeguards Overview</a:t>
            </a:r>
            <a:endParaRPr lang="en-US" sz="3150" dirty="0"/>
          </a:p>
        </p:txBody>
      </p:sp>
      <p:sp>
        <p:nvSpPr>
          <p:cNvPr id="4" name="Text 1"/>
          <p:cNvSpPr/>
          <p:nvPr/>
        </p:nvSpPr>
        <p:spPr>
          <a:xfrm>
            <a:off x="6081593" y="1996916"/>
            <a:ext cx="7953613" cy="815816"/>
          </a:xfrm>
          <a:prstGeom prst="rect">
            <a:avLst/>
          </a:prstGeom>
          <a:noFill/>
          <a:ln/>
        </p:spPr>
        <p:txBody>
          <a:bodyPr wrap="square" lIns="0" tIns="0" rIns="0" bIns="0" rtlCol="0" anchor="t"/>
          <a:lstStyle/>
          <a:p>
            <a:pPr algn="l" indent="0" marL="0">
              <a:lnSpc>
                <a:spcPts val="2100"/>
              </a:lnSpc>
              <a:buNone/>
            </a:pPr>
            <a:r>
              <a:rPr lang="en-US" sz="1300" dirty="0">
                <a:solidFill>
                  <a:srgbClr val="CAD6DE"/>
                </a:solidFill>
                <a:latin typeface="Cabin" pitchFamily="34" charset="0"/>
                <a:ea typeface="Cabin" pitchFamily="34" charset="-122"/>
                <a:cs typeface="Cabin" pitchFamily="34" charset="-120"/>
              </a:rPr>
              <a:t>Administrative safeguards form the foundation of the HIPAA Security Rule, establishing policies and procedures to manage the selection, development, implementation, and maintenance of security measures to protect electronic protected health information (ePHI).</a:t>
            </a:r>
            <a:endParaRPr lang="en-US" sz="1300" dirty="0"/>
          </a:p>
        </p:txBody>
      </p:sp>
      <p:sp>
        <p:nvSpPr>
          <p:cNvPr id="5" name="Text 2"/>
          <p:cNvSpPr/>
          <p:nvPr/>
        </p:nvSpPr>
        <p:spPr>
          <a:xfrm>
            <a:off x="6081593" y="3003947"/>
            <a:ext cx="7953613" cy="543878"/>
          </a:xfrm>
          <a:prstGeom prst="rect">
            <a:avLst/>
          </a:prstGeom>
          <a:noFill/>
          <a:ln/>
        </p:spPr>
        <p:txBody>
          <a:bodyPr wrap="square" lIns="0" tIns="0" rIns="0" bIns="0" rtlCol="0" anchor="t"/>
          <a:lstStyle/>
          <a:p>
            <a:pPr algn="l" indent="0" marL="0">
              <a:lnSpc>
                <a:spcPts val="2100"/>
              </a:lnSpc>
              <a:buNone/>
            </a:pPr>
            <a:r>
              <a:rPr lang="en-US" sz="1300" dirty="0">
                <a:solidFill>
                  <a:srgbClr val="CAD6DE"/>
                </a:solidFill>
                <a:latin typeface="Cabin" pitchFamily="34" charset="0"/>
                <a:ea typeface="Cabin" pitchFamily="34" charset="-122"/>
                <a:cs typeface="Cabin" pitchFamily="34" charset="-120"/>
              </a:rPr>
              <a:t>These safeguards include security management processes, assigned security responsibility, workforce security, and information access management—all critical components for maintaining compliance.</a:t>
            </a:r>
            <a:endParaRPr lang="en-US" sz="1300" dirty="0"/>
          </a:p>
        </p:txBody>
      </p:sp>
      <p:sp>
        <p:nvSpPr>
          <p:cNvPr id="6" name="Shape 3"/>
          <p:cNvSpPr/>
          <p:nvPr/>
        </p:nvSpPr>
        <p:spPr>
          <a:xfrm>
            <a:off x="6081593" y="3739039"/>
            <a:ext cx="382548" cy="382548"/>
          </a:xfrm>
          <a:prstGeom prst="roundRect">
            <a:avLst>
              <a:gd name="adj" fmla="val 6668"/>
            </a:avLst>
          </a:prstGeom>
          <a:solidFill>
            <a:srgbClr val="304755"/>
          </a:solidFill>
          <a:ln/>
        </p:spPr>
      </p:sp>
      <p:pic>
        <p:nvPicPr>
          <p:cNvPr id="7" name="Image 1" descr="preencoded.png">    </p:cNvPr>
          <p:cNvPicPr>
            <a:picLocks noChangeAspect="1"/>
          </p:cNvPicPr>
          <p:nvPr/>
        </p:nvPicPr>
        <p:blipFill>
          <a:blip r:embed="rId2"/>
          <a:stretch>
            <a:fillRect/>
          </a:stretch>
        </p:blipFill>
        <p:spPr>
          <a:xfrm>
            <a:off x="6152793" y="3780234"/>
            <a:ext cx="240030" cy="300038"/>
          </a:xfrm>
          <a:prstGeom prst="rect">
            <a:avLst/>
          </a:prstGeom>
        </p:spPr>
      </p:pic>
      <p:sp>
        <p:nvSpPr>
          <p:cNvPr id="8" name="Text 4"/>
          <p:cNvSpPr/>
          <p:nvPr/>
        </p:nvSpPr>
        <p:spPr>
          <a:xfrm>
            <a:off x="6634163" y="3797379"/>
            <a:ext cx="3696533" cy="250031"/>
          </a:xfrm>
          <a:prstGeom prst="rect">
            <a:avLst/>
          </a:prstGeom>
          <a:noFill/>
          <a:ln/>
        </p:spPr>
        <p:txBody>
          <a:bodyPr wrap="none" lIns="0" tIns="0" rIns="0" bIns="0" rtlCol="0" anchor="t"/>
          <a:lstStyle/>
          <a:p>
            <a:pPr algn="l" indent="0" marL="0">
              <a:lnSpc>
                <a:spcPts val="1950"/>
              </a:lnSpc>
              <a:buNone/>
            </a:pPr>
            <a:r>
              <a:rPr lang="en-US" sz="1550" dirty="0">
                <a:solidFill>
                  <a:srgbClr val="CAD6DE"/>
                </a:solidFill>
                <a:latin typeface="Unbounded" pitchFamily="34" charset="0"/>
                <a:ea typeface="Unbounded" pitchFamily="34" charset="-122"/>
                <a:cs typeface="Unbounded" pitchFamily="34" charset="-120"/>
              </a:rPr>
              <a:t>Security Management Process</a:t>
            </a:r>
            <a:endParaRPr lang="en-US" sz="1550" dirty="0"/>
          </a:p>
        </p:txBody>
      </p:sp>
      <p:sp>
        <p:nvSpPr>
          <p:cNvPr id="9" name="Text 5"/>
          <p:cNvSpPr/>
          <p:nvPr/>
        </p:nvSpPr>
        <p:spPr>
          <a:xfrm>
            <a:off x="6634163" y="4149328"/>
            <a:ext cx="7401044" cy="271939"/>
          </a:xfrm>
          <a:prstGeom prst="rect">
            <a:avLst/>
          </a:prstGeom>
          <a:noFill/>
          <a:ln/>
        </p:spPr>
        <p:txBody>
          <a:bodyPr wrap="none" lIns="0" tIns="0" rIns="0" bIns="0" rtlCol="0" anchor="t"/>
          <a:lstStyle/>
          <a:p>
            <a:pPr algn="l" indent="0" marL="0">
              <a:lnSpc>
                <a:spcPts val="2100"/>
              </a:lnSpc>
              <a:buNone/>
            </a:pPr>
            <a:r>
              <a:rPr lang="en-US" sz="1300" dirty="0">
                <a:solidFill>
                  <a:srgbClr val="CAD6DE"/>
                </a:solidFill>
                <a:latin typeface="Cabin" pitchFamily="34" charset="0"/>
                <a:ea typeface="Cabin" pitchFamily="34" charset="-122"/>
                <a:cs typeface="Cabin" pitchFamily="34" charset="-120"/>
              </a:rPr>
              <a:t>Includes required risk analysis, risk management, sanction policy, and information system activity review</a:t>
            </a:r>
            <a:endParaRPr lang="en-US" sz="1300" dirty="0"/>
          </a:p>
        </p:txBody>
      </p:sp>
      <p:sp>
        <p:nvSpPr>
          <p:cNvPr id="10" name="Shape 6"/>
          <p:cNvSpPr/>
          <p:nvPr/>
        </p:nvSpPr>
        <p:spPr>
          <a:xfrm>
            <a:off x="6081593" y="4761309"/>
            <a:ext cx="382548" cy="382548"/>
          </a:xfrm>
          <a:prstGeom prst="roundRect">
            <a:avLst>
              <a:gd name="adj" fmla="val 6668"/>
            </a:avLst>
          </a:prstGeom>
          <a:solidFill>
            <a:srgbClr val="304755"/>
          </a:solidFill>
          <a:ln/>
        </p:spPr>
      </p:sp>
      <p:pic>
        <p:nvPicPr>
          <p:cNvPr id="11" name="Image 2" descr="preencoded.png">    </p:cNvPr>
          <p:cNvPicPr>
            <a:picLocks noChangeAspect="1"/>
          </p:cNvPicPr>
          <p:nvPr/>
        </p:nvPicPr>
        <p:blipFill>
          <a:blip r:embed="rId3"/>
          <a:stretch>
            <a:fillRect/>
          </a:stretch>
        </p:blipFill>
        <p:spPr>
          <a:xfrm>
            <a:off x="6152793" y="4802505"/>
            <a:ext cx="240030" cy="300038"/>
          </a:xfrm>
          <a:prstGeom prst="rect">
            <a:avLst/>
          </a:prstGeom>
        </p:spPr>
      </p:pic>
      <p:sp>
        <p:nvSpPr>
          <p:cNvPr id="12" name="Text 7"/>
          <p:cNvSpPr/>
          <p:nvPr/>
        </p:nvSpPr>
        <p:spPr>
          <a:xfrm>
            <a:off x="6634163" y="4819650"/>
            <a:ext cx="3868103" cy="250031"/>
          </a:xfrm>
          <a:prstGeom prst="rect">
            <a:avLst/>
          </a:prstGeom>
          <a:noFill/>
          <a:ln/>
        </p:spPr>
        <p:txBody>
          <a:bodyPr wrap="none" lIns="0" tIns="0" rIns="0" bIns="0" rtlCol="0" anchor="t"/>
          <a:lstStyle/>
          <a:p>
            <a:pPr algn="l" indent="0" marL="0">
              <a:lnSpc>
                <a:spcPts val="1950"/>
              </a:lnSpc>
              <a:buNone/>
            </a:pPr>
            <a:r>
              <a:rPr lang="en-US" sz="1550" dirty="0">
                <a:solidFill>
                  <a:srgbClr val="CAD6DE"/>
                </a:solidFill>
                <a:latin typeface="Unbounded" pitchFamily="34" charset="0"/>
                <a:ea typeface="Unbounded" pitchFamily="34" charset="-122"/>
                <a:cs typeface="Unbounded" pitchFamily="34" charset="-120"/>
              </a:rPr>
              <a:t>Assigned Security Responsibility</a:t>
            </a:r>
            <a:endParaRPr lang="en-US" sz="1550" dirty="0"/>
          </a:p>
        </p:txBody>
      </p:sp>
      <p:sp>
        <p:nvSpPr>
          <p:cNvPr id="13" name="Text 8"/>
          <p:cNvSpPr/>
          <p:nvPr/>
        </p:nvSpPr>
        <p:spPr>
          <a:xfrm>
            <a:off x="6634163" y="5171599"/>
            <a:ext cx="7401044" cy="271939"/>
          </a:xfrm>
          <a:prstGeom prst="rect">
            <a:avLst/>
          </a:prstGeom>
          <a:noFill/>
          <a:ln/>
        </p:spPr>
        <p:txBody>
          <a:bodyPr wrap="none" lIns="0" tIns="0" rIns="0" bIns="0" rtlCol="0" anchor="t"/>
          <a:lstStyle/>
          <a:p>
            <a:pPr algn="l" indent="0" marL="0">
              <a:lnSpc>
                <a:spcPts val="2100"/>
              </a:lnSpc>
              <a:buNone/>
            </a:pPr>
            <a:r>
              <a:rPr lang="en-US" sz="1300" dirty="0">
                <a:solidFill>
                  <a:srgbClr val="CAD6DE"/>
                </a:solidFill>
                <a:latin typeface="Cabin" pitchFamily="34" charset="0"/>
                <a:ea typeface="Cabin" pitchFamily="34" charset="-122"/>
                <a:cs typeface="Cabin" pitchFamily="34" charset="-120"/>
              </a:rPr>
              <a:t>Identifies specific individuals responsible for security</a:t>
            </a:r>
            <a:endParaRPr lang="en-US" sz="1300" dirty="0"/>
          </a:p>
        </p:txBody>
      </p:sp>
      <p:sp>
        <p:nvSpPr>
          <p:cNvPr id="14" name="Shape 9"/>
          <p:cNvSpPr/>
          <p:nvPr/>
        </p:nvSpPr>
        <p:spPr>
          <a:xfrm>
            <a:off x="6081593" y="5783580"/>
            <a:ext cx="382548" cy="382548"/>
          </a:xfrm>
          <a:prstGeom prst="roundRect">
            <a:avLst>
              <a:gd name="adj" fmla="val 6668"/>
            </a:avLst>
          </a:prstGeom>
          <a:solidFill>
            <a:srgbClr val="304755"/>
          </a:solidFill>
          <a:ln/>
        </p:spPr>
      </p:sp>
      <p:pic>
        <p:nvPicPr>
          <p:cNvPr id="15" name="Image 3" descr="preencoded.png">    </p:cNvPr>
          <p:cNvPicPr>
            <a:picLocks noChangeAspect="1"/>
          </p:cNvPicPr>
          <p:nvPr/>
        </p:nvPicPr>
        <p:blipFill>
          <a:blip r:embed="rId4"/>
          <a:stretch>
            <a:fillRect/>
          </a:stretch>
        </p:blipFill>
        <p:spPr>
          <a:xfrm>
            <a:off x="6152793" y="5824776"/>
            <a:ext cx="240030" cy="300038"/>
          </a:xfrm>
          <a:prstGeom prst="rect">
            <a:avLst/>
          </a:prstGeom>
        </p:spPr>
      </p:pic>
      <p:sp>
        <p:nvSpPr>
          <p:cNvPr id="16" name="Text 10"/>
          <p:cNvSpPr/>
          <p:nvPr/>
        </p:nvSpPr>
        <p:spPr>
          <a:xfrm>
            <a:off x="6634163" y="5841921"/>
            <a:ext cx="2334697" cy="250031"/>
          </a:xfrm>
          <a:prstGeom prst="rect">
            <a:avLst/>
          </a:prstGeom>
          <a:noFill/>
          <a:ln/>
        </p:spPr>
        <p:txBody>
          <a:bodyPr wrap="none" lIns="0" tIns="0" rIns="0" bIns="0" rtlCol="0" anchor="t"/>
          <a:lstStyle/>
          <a:p>
            <a:pPr algn="l" indent="0" marL="0">
              <a:lnSpc>
                <a:spcPts val="1950"/>
              </a:lnSpc>
              <a:buNone/>
            </a:pPr>
            <a:r>
              <a:rPr lang="en-US" sz="1550" dirty="0">
                <a:solidFill>
                  <a:srgbClr val="CAD6DE"/>
                </a:solidFill>
                <a:latin typeface="Unbounded" pitchFamily="34" charset="0"/>
                <a:ea typeface="Unbounded" pitchFamily="34" charset="-122"/>
                <a:cs typeface="Unbounded" pitchFamily="34" charset="-120"/>
              </a:rPr>
              <a:t>Workforce Security</a:t>
            </a:r>
            <a:endParaRPr lang="en-US" sz="1550" dirty="0"/>
          </a:p>
        </p:txBody>
      </p:sp>
      <p:sp>
        <p:nvSpPr>
          <p:cNvPr id="17" name="Text 11"/>
          <p:cNvSpPr/>
          <p:nvPr/>
        </p:nvSpPr>
        <p:spPr>
          <a:xfrm>
            <a:off x="6634163" y="6193869"/>
            <a:ext cx="7401044" cy="271939"/>
          </a:xfrm>
          <a:prstGeom prst="rect">
            <a:avLst/>
          </a:prstGeom>
          <a:noFill/>
          <a:ln/>
        </p:spPr>
        <p:txBody>
          <a:bodyPr wrap="none" lIns="0" tIns="0" rIns="0" bIns="0" rtlCol="0" anchor="t"/>
          <a:lstStyle/>
          <a:p>
            <a:pPr algn="l" indent="0" marL="0">
              <a:lnSpc>
                <a:spcPts val="2100"/>
              </a:lnSpc>
              <a:buNone/>
            </a:pPr>
            <a:r>
              <a:rPr lang="en-US" sz="1300" dirty="0">
                <a:solidFill>
                  <a:srgbClr val="CAD6DE"/>
                </a:solidFill>
                <a:latin typeface="Cabin" pitchFamily="34" charset="0"/>
                <a:ea typeface="Cabin" pitchFamily="34" charset="-122"/>
                <a:cs typeface="Cabin" pitchFamily="34" charset="-120"/>
              </a:rPr>
              <a:t>Covers authorization, supervision, clearance, and termination procedures</a:t>
            </a:r>
            <a:endParaRPr lang="en-US" sz="1300" dirty="0"/>
          </a:p>
        </p:txBody>
      </p:sp>
      <p:sp>
        <p:nvSpPr>
          <p:cNvPr id="18" name="Shape 12"/>
          <p:cNvSpPr/>
          <p:nvPr/>
        </p:nvSpPr>
        <p:spPr>
          <a:xfrm>
            <a:off x="6081593" y="6805851"/>
            <a:ext cx="382548" cy="382548"/>
          </a:xfrm>
          <a:prstGeom prst="roundRect">
            <a:avLst>
              <a:gd name="adj" fmla="val 6668"/>
            </a:avLst>
          </a:prstGeom>
          <a:solidFill>
            <a:srgbClr val="304755"/>
          </a:solidFill>
          <a:ln/>
        </p:spPr>
      </p:sp>
      <p:pic>
        <p:nvPicPr>
          <p:cNvPr id="19" name="Image 4" descr="preencoded.png">    </p:cNvPr>
          <p:cNvPicPr>
            <a:picLocks noChangeAspect="1"/>
          </p:cNvPicPr>
          <p:nvPr/>
        </p:nvPicPr>
        <p:blipFill>
          <a:blip r:embed="rId5"/>
          <a:stretch>
            <a:fillRect/>
          </a:stretch>
        </p:blipFill>
        <p:spPr>
          <a:xfrm>
            <a:off x="6152793" y="6847046"/>
            <a:ext cx="240030" cy="300038"/>
          </a:xfrm>
          <a:prstGeom prst="rect">
            <a:avLst/>
          </a:prstGeom>
        </p:spPr>
      </p:pic>
      <p:sp>
        <p:nvSpPr>
          <p:cNvPr id="20" name="Text 13"/>
          <p:cNvSpPr/>
          <p:nvPr/>
        </p:nvSpPr>
        <p:spPr>
          <a:xfrm>
            <a:off x="6634163" y="6864191"/>
            <a:ext cx="4023360" cy="250031"/>
          </a:xfrm>
          <a:prstGeom prst="rect">
            <a:avLst/>
          </a:prstGeom>
          <a:noFill/>
          <a:ln/>
        </p:spPr>
        <p:txBody>
          <a:bodyPr wrap="none" lIns="0" tIns="0" rIns="0" bIns="0" rtlCol="0" anchor="t"/>
          <a:lstStyle/>
          <a:p>
            <a:pPr algn="l" indent="0" marL="0">
              <a:lnSpc>
                <a:spcPts val="1950"/>
              </a:lnSpc>
              <a:buNone/>
            </a:pPr>
            <a:r>
              <a:rPr lang="en-US" sz="1550" dirty="0">
                <a:solidFill>
                  <a:srgbClr val="CAD6DE"/>
                </a:solidFill>
                <a:latin typeface="Unbounded" pitchFamily="34" charset="0"/>
                <a:ea typeface="Unbounded" pitchFamily="34" charset="-122"/>
                <a:cs typeface="Unbounded" pitchFamily="34" charset="-120"/>
              </a:rPr>
              <a:t>Information Access Management</a:t>
            </a:r>
            <a:endParaRPr lang="en-US" sz="1550" dirty="0"/>
          </a:p>
        </p:txBody>
      </p:sp>
      <p:sp>
        <p:nvSpPr>
          <p:cNvPr id="21" name="Text 14"/>
          <p:cNvSpPr/>
          <p:nvPr/>
        </p:nvSpPr>
        <p:spPr>
          <a:xfrm>
            <a:off x="6634163" y="7216140"/>
            <a:ext cx="7401044" cy="271939"/>
          </a:xfrm>
          <a:prstGeom prst="rect">
            <a:avLst/>
          </a:prstGeom>
          <a:noFill/>
          <a:ln/>
        </p:spPr>
        <p:txBody>
          <a:bodyPr wrap="none" lIns="0" tIns="0" rIns="0" bIns="0" rtlCol="0" anchor="t"/>
          <a:lstStyle/>
          <a:p>
            <a:pPr algn="l" indent="0" marL="0">
              <a:lnSpc>
                <a:spcPts val="2100"/>
              </a:lnSpc>
              <a:buNone/>
            </a:pPr>
            <a:r>
              <a:rPr lang="en-US" sz="1300" dirty="0">
                <a:solidFill>
                  <a:srgbClr val="CAD6DE"/>
                </a:solidFill>
                <a:latin typeface="Cabin" pitchFamily="34" charset="0"/>
                <a:ea typeface="Cabin" pitchFamily="34" charset="-122"/>
                <a:cs typeface="Cabin" pitchFamily="34" charset="-120"/>
              </a:rPr>
              <a:t>Ensures appropriate access to ePHI</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41125" y="816054"/>
            <a:ext cx="7834551" cy="1100376"/>
          </a:xfrm>
          <a:prstGeom prst="rect">
            <a:avLst/>
          </a:prstGeom>
          <a:noFill/>
          <a:ln/>
        </p:spPr>
        <p:txBody>
          <a:bodyPr wrap="square" lIns="0" tIns="0" rIns="0" bIns="0" rtlCol="0" anchor="t"/>
          <a:lstStyle/>
          <a:p>
            <a:pPr algn="l" indent="0" marL="0">
              <a:lnSpc>
                <a:spcPts val="4300"/>
              </a:lnSpc>
              <a:buNone/>
            </a:pPr>
            <a:r>
              <a:rPr lang="en-US" sz="3450" dirty="0">
                <a:solidFill>
                  <a:srgbClr val="FFFFFF"/>
                </a:solidFill>
                <a:latin typeface="Unbounded" pitchFamily="34" charset="0"/>
                <a:ea typeface="Unbounded" pitchFamily="34" charset="-122"/>
                <a:cs typeface="Unbounded" pitchFamily="34" charset="-120"/>
              </a:rPr>
              <a:t>Security Awareness &amp; Incident Management</a:t>
            </a:r>
            <a:endParaRPr lang="en-US" sz="3450" dirty="0"/>
          </a:p>
        </p:txBody>
      </p:sp>
      <p:sp>
        <p:nvSpPr>
          <p:cNvPr id="4" name="Text 1"/>
          <p:cNvSpPr/>
          <p:nvPr/>
        </p:nvSpPr>
        <p:spPr>
          <a:xfrm>
            <a:off x="6141125" y="2196941"/>
            <a:ext cx="7834551" cy="897612"/>
          </a:xfrm>
          <a:prstGeom prst="rect">
            <a:avLst/>
          </a:prstGeom>
          <a:noFill/>
          <a:ln/>
        </p:spPr>
        <p:txBody>
          <a:bodyPr wrap="squar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Effective HIPAA compliance requires ongoing security awareness training and established incident response procedures. Organizations must implement regular security reminders and protection from malicious software while monitoring login attempts and password management.</a:t>
            </a:r>
            <a:endParaRPr lang="en-US" sz="1450" dirty="0"/>
          </a:p>
        </p:txBody>
      </p:sp>
      <p:sp>
        <p:nvSpPr>
          <p:cNvPr id="5" name="Text 2"/>
          <p:cNvSpPr/>
          <p:nvPr/>
        </p:nvSpPr>
        <p:spPr>
          <a:xfrm>
            <a:off x="6141125" y="3304937"/>
            <a:ext cx="7834551" cy="598408"/>
          </a:xfrm>
          <a:prstGeom prst="rect">
            <a:avLst/>
          </a:prstGeom>
          <a:noFill/>
          <a:ln/>
        </p:spPr>
        <p:txBody>
          <a:bodyPr wrap="squar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When security incidents occur, covered entities must have documented response and reporting procedures to address and mitigate potential breaches of protected health information.</a:t>
            </a:r>
            <a:endParaRPr lang="en-US" sz="1450" dirty="0"/>
          </a:p>
        </p:txBody>
      </p:sp>
      <p:sp>
        <p:nvSpPr>
          <p:cNvPr id="6" name="Shape 3"/>
          <p:cNvSpPr/>
          <p:nvPr/>
        </p:nvSpPr>
        <p:spPr>
          <a:xfrm>
            <a:off x="6351508" y="4113728"/>
            <a:ext cx="22860" cy="3299817"/>
          </a:xfrm>
          <a:prstGeom prst="roundRect">
            <a:avLst>
              <a:gd name="adj" fmla="val 122759"/>
            </a:avLst>
          </a:prstGeom>
          <a:solidFill>
            <a:srgbClr val="49606E"/>
          </a:solidFill>
          <a:ln/>
        </p:spPr>
      </p:sp>
      <p:sp>
        <p:nvSpPr>
          <p:cNvPr id="7" name="Shape 4"/>
          <p:cNvSpPr/>
          <p:nvPr/>
        </p:nvSpPr>
        <p:spPr>
          <a:xfrm>
            <a:off x="6539091" y="4312682"/>
            <a:ext cx="561142" cy="22860"/>
          </a:xfrm>
          <a:prstGeom prst="roundRect">
            <a:avLst>
              <a:gd name="adj" fmla="val 122759"/>
            </a:avLst>
          </a:prstGeom>
          <a:solidFill>
            <a:srgbClr val="49606E"/>
          </a:solidFill>
          <a:ln/>
        </p:spPr>
      </p:sp>
      <p:sp>
        <p:nvSpPr>
          <p:cNvPr id="8" name="Shape 5"/>
          <p:cNvSpPr/>
          <p:nvPr/>
        </p:nvSpPr>
        <p:spPr>
          <a:xfrm>
            <a:off x="6141065" y="4113728"/>
            <a:ext cx="420886" cy="420886"/>
          </a:xfrm>
          <a:prstGeom prst="roundRect">
            <a:avLst>
              <a:gd name="adj" fmla="val 6668"/>
            </a:avLst>
          </a:prstGeom>
          <a:solidFill>
            <a:srgbClr val="304755"/>
          </a:solidFill>
          <a:ln/>
        </p:spPr>
      </p:sp>
      <p:pic>
        <p:nvPicPr>
          <p:cNvPr id="9" name="Image 1" descr="preencoded.png">    </p:cNvPr>
          <p:cNvPicPr>
            <a:picLocks noChangeAspect="1"/>
          </p:cNvPicPr>
          <p:nvPr/>
        </p:nvPicPr>
        <p:blipFill>
          <a:blip r:embed="rId2"/>
          <a:stretch>
            <a:fillRect/>
          </a:stretch>
        </p:blipFill>
        <p:spPr>
          <a:xfrm>
            <a:off x="6219408" y="4159091"/>
            <a:ext cx="264081" cy="330041"/>
          </a:xfrm>
          <a:prstGeom prst="rect">
            <a:avLst/>
          </a:prstGeom>
        </p:spPr>
      </p:pic>
      <p:sp>
        <p:nvSpPr>
          <p:cNvPr id="10" name="Text 6"/>
          <p:cNvSpPr/>
          <p:nvPr/>
        </p:nvSpPr>
        <p:spPr>
          <a:xfrm>
            <a:off x="7286982" y="4178022"/>
            <a:ext cx="3960733" cy="275153"/>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Security Awareness &amp; Training</a:t>
            </a:r>
            <a:endParaRPr lang="en-US" sz="1700" dirty="0"/>
          </a:p>
        </p:txBody>
      </p:sp>
      <p:sp>
        <p:nvSpPr>
          <p:cNvPr id="11" name="Text 7"/>
          <p:cNvSpPr/>
          <p:nvPr/>
        </p:nvSpPr>
        <p:spPr>
          <a:xfrm>
            <a:off x="7286982" y="4565333"/>
            <a:ext cx="6688693" cy="598408"/>
          </a:xfrm>
          <a:prstGeom prst="rect">
            <a:avLst/>
          </a:prstGeom>
          <a:noFill/>
          <a:ln/>
        </p:spPr>
        <p:txBody>
          <a:bodyPr wrap="squar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Includes security reminders, malicious software protection, login monitoring, and password management</a:t>
            </a:r>
            <a:endParaRPr lang="en-US" sz="1450" dirty="0"/>
          </a:p>
        </p:txBody>
      </p:sp>
      <p:sp>
        <p:nvSpPr>
          <p:cNvPr id="12" name="Shape 8"/>
          <p:cNvSpPr/>
          <p:nvPr/>
        </p:nvSpPr>
        <p:spPr>
          <a:xfrm>
            <a:off x="6539091" y="5736788"/>
            <a:ext cx="561142" cy="22860"/>
          </a:xfrm>
          <a:prstGeom prst="roundRect">
            <a:avLst>
              <a:gd name="adj" fmla="val 122759"/>
            </a:avLst>
          </a:prstGeom>
          <a:solidFill>
            <a:srgbClr val="49606E"/>
          </a:solidFill>
          <a:ln/>
        </p:spPr>
      </p:sp>
      <p:sp>
        <p:nvSpPr>
          <p:cNvPr id="13" name="Shape 9"/>
          <p:cNvSpPr/>
          <p:nvPr/>
        </p:nvSpPr>
        <p:spPr>
          <a:xfrm>
            <a:off x="6141065" y="5537835"/>
            <a:ext cx="420886" cy="420886"/>
          </a:xfrm>
          <a:prstGeom prst="roundRect">
            <a:avLst>
              <a:gd name="adj" fmla="val 6668"/>
            </a:avLst>
          </a:prstGeom>
          <a:solidFill>
            <a:srgbClr val="304755"/>
          </a:solidFill>
          <a:ln/>
        </p:spPr>
      </p:sp>
      <p:pic>
        <p:nvPicPr>
          <p:cNvPr id="14" name="Image 2" descr="preencoded.png">    </p:cNvPr>
          <p:cNvPicPr>
            <a:picLocks noChangeAspect="1"/>
          </p:cNvPicPr>
          <p:nvPr/>
        </p:nvPicPr>
        <p:blipFill>
          <a:blip r:embed="rId3"/>
          <a:stretch>
            <a:fillRect/>
          </a:stretch>
        </p:blipFill>
        <p:spPr>
          <a:xfrm>
            <a:off x="6219408" y="5583198"/>
            <a:ext cx="264081" cy="330041"/>
          </a:xfrm>
          <a:prstGeom prst="rect">
            <a:avLst/>
          </a:prstGeom>
        </p:spPr>
      </p:pic>
      <p:sp>
        <p:nvSpPr>
          <p:cNvPr id="15" name="Text 10"/>
          <p:cNvSpPr/>
          <p:nvPr/>
        </p:nvSpPr>
        <p:spPr>
          <a:xfrm>
            <a:off x="7286982" y="5602129"/>
            <a:ext cx="3566993" cy="275153"/>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Security Incident Detection</a:t>
            </a:r>
            <a:endParaRPr lang="en-US" sz="1700" dirty="0"/>
          </a:p>
        </p:txBody>
      </p:sp>
      <p:sp>
        <p:nvSpPr>
          <p:cNvPr id="16" name="Text 11"/>
          <p:cNvSpPr/>
          <p:nvPr/>
        </p:nvSpPr>
        <p:spPr>
          <a:xfrm>
            <a:off x="7286982" y="5989439"/>
            <a:ext cx="6688693" cy="299204"/>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Monitoring systems identify potential security violations or breaches</a:t>
            </a:r>
            <a:endParaRPr lang="en-US" sz="1450" dirty="0"/>
          </a:p>
        </p:txBody>
      </p:sp>
      <p:sp>
        <p:nvSpPr>
          <p:cNvPr id="17" name="Shape 12"/>
          <p:cNvSpPr/>
          <p:nvPr/>
        </p:nvSpPr>
        <p:spPr>
          <a:xfrm>
            <a:off x="6539091" y="6861691"/>
            <a:ext cx="561142" cy="22860"/>
          </a:xfrm>
          <a:prstGeom prst="roundRect">
            <a:avLst>
              <a:gd name="adj" fmla="val 122759"/>
            </a:avLst>
          </a:prstGeom>
          <a:solidFill>
            <a:srgbClr val="49606E"/>
          </a:solidFill>
          <a:ln/>
        </p:spPr>
      </p:sp>
      <p:sp>
        <p:nvSpPr>
          <p:cNvPr id="18" name="Shape 13"/>
          <p:cNvSpPr/>
          <p:nvPr/>
        </p:nvSpPr>
        <p:spPr>
          <a:xfrm>
            <a:off x="6141065" y="6662738"/>
            <a:ext cx="420886" cy="420886"/>
          </a:xfrm>
          <a:prstGeom prst="roundRect">
            <a:avLst>
              <a:gd name="adj" fmla="val 6668"/>
            </a:avLst>
          </a:prstGeom>
          <a:solidFill>
            <a:srgbClr val="304755"/>
          </a:solidFill>
          <a:ln/>
        </p:spPr>
      </p:sp>
      <p:pic>
        <p:nvPicPr>
          <p:cNvPr id="19" name="Image 3" descr="preencoded.png">    </p:cNvPr>
          <p:cNvPicPr>
            <a:picLocks noChangeAspect="1"/>
          </p:cNvPicPr>
          <p:nvPr/>
        </p:nvPicPr>
        <p:blipFill>
          <a:blip r:embed="rId4"/>
          <a:stretch>
            <a:fillRect/>
          </a:stretch>
        </p:blipFill>
        <p:spPr>
          <a:xfrm>
            <a:off x="6219408" y="6708100"/>
            <a:ext cx="264081" cy="330041"/>
          </a:xfrm>
          <a:prstGeom prst="rect">
            <a:avLst/>
          </a:prstGeom>
        </p:spPr>
      </p:pic>
      <p:sp>
        <p:nvSpPr>
          <p:cNvPr id="20" name="Text 14"/>
          <p:cNvSpPr/>
          <p:nvPr/>
        </p:nvSpPr>
        <p:spPr>
          <a:xfrm>
            <a:off x="7286982" y="6727031"/>
            <a:ext cx="2893219" cy="275153"/>
          </a:xfrm>
          <a:prstGeom prst="rect">
            <a:avLst/>
          </a:prstGeom>
          <a:noFill/>
          <a:ln/>
        </p:spPr>
        <p:txBody>
          <a:bodyPr wrap="none" lIns="0" tIns="0" rIns="0" bIns="0" rtlCol="0" anchor="t"/>
          <a:lstStyle/>
          <a:p>
            <a:pPr algn="l" indent="0" marL="0">
              <a:lnSpc>
                <a:spcPts val="2150"/>
              </a:lnSpc>
              <a:buNone/>
            </a:pPr>
            <a:r>
              <a:rPr lang="en-US" sz="1700" dirty="0">
                <a:solidFill>
                  <a:srgbClr val="CAD6DE"/>
                </a:solidFill>
                <a:latin typeface="Unbounded" pitchFamily="34" charset="0"/>
                <a:ea typeface="Unbounded" pitchFamily="34" charset="-122"/>
                <a:cs typeface="Unbounded" pitchFamily="34" charset="-120"/>
              </a:rPr>
              <a:t>Response &amp; Reporting</a:t>
            </a:r>
            <a:endParaRPr lang="en-US" sz="1700" dirty="0"/>
          </a:p>
        </p:txBody>
      </p:sp>
      <p:sp>
        <p:nvSpPr>
          <p:cNvPr id="21" name="Text 15"/>
          <p:cNvSpPr/>
          <p:nvPr/>
        </p:nvSpPr>
        <p:spPr>
          <a:xfrm>
            <a:off x="7286982" y="7114342"/>
            <a:ext cx="6688693" cy="299204"/>
          </a:xfrm>
          <a:prstGeom prst="rect">
            <a:avLst/>
          </a:prstGeom>
          <a:noFill/>
          <a:ln/>
        </p:spPr>
        <p:txBody>
          <a:bodyPr wrap="none" lIns="0" tIns="0" rIns="0" bIns="0" rtlCol="0" anchor="t"/>
          <a:lstStyle/>
          <a:p>
            <a:pPr algn="l" indent="0" marL="0">
              <a:lnSpc>
                <a:spcPts val="2350"/>
              </a:lnSpc>
              <a:buNone/>
            </a:pPr>
            <a:r>
              <a:rPr lang="en-US" sz="1450" dirty="0">
                <a:solidFill>
                  <a:srgbClr val="CAD6DE"/>
                </a:solidFill>
                <a:latin typeface="Cabin" pitchFamily="34" charset="0"/>
                <a:ea typeface="Cabin" pitchFamily="34" charset="-122"/>
                <a:cs typeface="Cabin" pitchFamily="34" charset="-120"/>
              </a:rPr>
              <a:t>Required documentation and mitigation of security incidents</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15077" y="483275"/>
            <a:ext cx="5361503" cy="516850"/>
          </a:xfrm>
          <a:prstGeom prst="rect">
            <a:avLst/>
          </a:prstGeom>
          <a:noFill/>
          <a:ln/>
        </p:spPr>
        <p:txBody>
          <a:bodyPr wrap="none" lIns="0" tIns="0" rIns="0" bIns="0" rtlCol="0" anchor="t"/>
          <a:lstStyle/>
          <a:p>
            <a:pPr algn="l" indent="0" marL="0">
              <a:lnSpc>
                <a:spcPts val="4050"/>
              </a:lnSpc>
              <a:buNone/>
            </a:pPr>
            <a:r>
              <a:rPr lang="en-US" sz="3250" dirty="0">
                <a:solidFill>
                  <a:srgbClr val="FFFFFF"/>
                </a:solidFill>
                <a:latin typeface="Unbounded" pitchFamily="34" charset="0"/>
                <a:ea typeface="Unbounded" pitchFamily="34" charset="-122"/>
                <a:cs typeface="Unbounded" pitchFamily="34" charset="-120"/>
              </a:rPr>
              <a:t>Contingency Planning</a:t>
            </a:r>
            <a:endParaRPr lang="en-US" sz="3250" dirty="0"/>
          </a:p>
        </p:txBody>
      </p:sp>
      <p:sp>
        <p:nvSpPr>
          <p:cNvPr id="3" name="Text 1"/>
          <p:cNvSpPr/>
          <p:nvPr/>
        </p:nvSpPr>
        <p:spPr>
          <a:xfrm>
            <a:off x="615077" y="1351598"/>
            <a:ext cx="13400246" cy="562213"/>
          </a:xfrm>
          <a:prstGeom prst="rect">
            <a:avLst/>
          </a:prstGeom>
          <a:noFill/>
          <a:ln/>
        </p:spPr>
        <p:txBody>
          <a:bodyPr wrap="square" lIns="0" tIns="0" rIns="0" bIns="0" rtlCol="0" anchor="t"/>
          <a:lstStyle/>
          <a:p>
            <a:pPr algn="l" indent="0" marL="0">
              <a:lnSpc>
                <a:spcPts val="2200"/>
              </a:lnSpc>
              <a:buNone/>
            </a:pPr>
            <a:r>
              <a:rPr lang="en-US" sz="1350" dirty="0">
                <a:solidFill>
                  <a:srgbClr val="CAD6DE"/>
                </a:solidFill>
                <a:latin typeface="Cabin" pitchFamily="34" charset="0"/>
                <a:ea typeface="Cabin" pitchFamily="34" charset="-122"/>
                <a:cs typeface="Cabin" pitchFamily="34" charset="-120"/>
              </a:rPr>
              <a:t>HIPAA requires robust contingency planning to ensure the availability of critical information during emergencies or system failures. Organizations must develop and implement policies and procedures to respond to an emergency or other occurrence that damages systems containing ePHI.</a:t>
            </a:r>
            <a:endParaRPr lang="en-US" sz="1350" dirty="0"/>
          </a:p>
        </p:txBody>
      </p:sp>
      <p:sp>
        <p:nvSpPr>
          <p:cNvPr id="4" name="Text 2"/>
          <p:cNvSpPr/>
          <p:nvPr/>
        </p:nvSpPr>
        <p:spPr>
          <a:xfrm>
            <a:off x="615077" y="2111454"/>
            <a:ext cx="13400246" cy="281107"/>
          </a:xfrm>
          <a:prstGeom prst="rect">
            <a:avLst/>
          </a:prstGeom>
          <a:noFill/>
          <a:ln/>
        </p:spPr>
        <p:txBody>
          <a:bodyPr wrap="none" lIns="0" tIns="0" rIns="0" bIns="0" rtlCol="0" anchor="t"/>
          <a:lstStyle/>
          <a:p>
            <a:pPr algn="l" indent="0" marL="0">
              <a:lnSpc>
                <a:spcPts val="2200"/>
              </a:lnSpc>
              <a:buNone/>
            </a:pPr>
            <a:r>
              <a:rPr lang="en-US" sz="1350" dirty="0">
                <a:solidFill>
                  <a:srgbClr val="CAD6DE"/>
                </a:solidFill>
                <a:latin typeface="Cabin" pitchFamily="34" charset="0"/>
                <a:ea typeface="Cabin" pitchFamily="34" charset="-122"/>
                <a:cs typeface="Cabin" pitchFamily="34" charset="-120"/>
              </a:rPr>
              <a:t>These plans must address how to maintain business continuity while protecting patient information during unexpected disruptions.</a:t>
            </a:r>
            <a:endParaRPr lang="en-US" sz="1350" dirty="0"/>
          </a:p>
        </p:txBody>
      </p:sp>
      <p:pic>
        <p:nvPicPr>
          <p:cNvPr id="5" name="Image 0" descr="preencoded.png">    </p:cNvPr>
          <p:cNvPicPr>
            <a:picLocks noChangeAspect="1"/>
          </p:cNvPicPr>
          <p:nvPr/>
        </p:nvPicPr>
        <p:blipFill>
          <a:blip r:embed="rId1"/>
          <a:stretch>
            <a:fillRect/>
          </a:stretch>
        </p:blipFill>
        <p:spPr>
          <a:xfrm>
            <a:off x="3301722" y="2590205"/>
            <a:ext cx="1326594" cy="996434"/>
          </a:xfrm>
          <a:prstGeom prst="rect">
            <a:avLst/>
          </a:prstGeom>
        </p:spPr>
      </p:pic>
      <p:pic>
        <p:nvPicPr>
          <p:cNvPr id="6" name="Image 1" descr="preencoded.png">    </p:cNvPr>
          <p:cNvPicPr>
            <a:picLocks noChangeAspect="1"/>
          </p:cNvPicPr>
          <p:nvPr/>
        </p:nvPicPr>
        <p:blipFill>
          <a:blip r:embed="rId2"/>
          <a:stretch>
            <a:fillRect/>
          </a:stretch>
        </p:blipFill>
        <p:spPr>
          <a:xfrm>
            <a:off x="3841433" y="3056930"/>
            <a:ext cx="247055" cy="308848"/>
          </a:xfrm>
          <a:prstGeom prst="rect">
            <a:avLst/>
          </a:prstGeom>
        </p:spPr>
      </p:pic>
      <p:sp>
        <p:nvSpPr>
          <p:cNvPr id="7" name="Text 3"/>
          <p:cNvSpPr/>
          <p:nvPr/>
        </p:nvSpPr>
        <p:spPr>
          <a:xfrm>
            <a:off x="4804053" y="2765941"/>
            <a:ext cx="2195155" cy="258485"/>
          </a:xfrm>
          <a:prstGeom prst="rect">
            <a:avLst/>
          </a:prstGeom>
          <a:noFill/>
          <a:ln/>
        </p:spPr>
        <p:txBody>
          <a:bodyPr wrap="non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Testing &amp; Revision</a:t>
            </a:r>
            <a:endParaRPr lang="en-US" sz="1600" dirty="0"/>
          </a:p>
        </p:txBody>
      </p:sp>
      <p:sp>
        <p:nvSpPr>
          <p:cNvPr id="8" name="Text 4"/>
          <p:cNvSpPr/>
          <p:nvPr/>
        </p:nvSpPr>
        <p:spPr>
          <a:xfrm>
            <a:off x="4804053" y="3129796"/>
            <a:ext cx="3131344" cy="281107"/>
          </a:xfrm>
          <a:prstGeom prst="rect">
            <a:avLst/>
          </a:prstGeom>
          <a:noFill/>
          <a:ln/>
        </p:spPr>
        <p:txBody>
          <a:bodyPr wrap="none" lIns="0" tIns="0" rIns="0" bIns="0" rtlCol="0" anchor="t"/>
          <a:lstStyle/>
          <a:p>
            <a:pPr algn="l" indent="0" marL="0">
              <a:lnSpc>
                <a:spcPts val="2200"/>
              </a:lnSpc>
              <a:buNone/>
            </a:pPr>
            <a:r>
              <a:rPr lang="en-US" sz="1350" dirty="0">
                <a:solidFill>
                  <a:srgbClr val="CAD6DE"/>
                </a:solidFill>
                <a:latin typeface="Cabin" pitchFamily="34" charset="0"/>
                <a:ea typeface="Cabin" pitchFamily="34" charset="-122"/>
                <a:cs typeface="Cabin" pitchFamily="34" charset="-120"/>
              </a:rPr>
              <a:t>Periodic testing and updates (Addressable)</a:t>
            </a:r>
            <a:endParaRPr lang="en-US" sz="1350" dirty="0"/>
          </a:p>
        </p:txBody>
      </p:sp>
      <p:sp>
        <p:nvSpPr>
          <p:cNvPr id="9" name="Shape 5"/>
          <p:cNvSpPr/>
          <p:nvPr/>
        </p:nvSpPr>
        <p:spPr>
          <a:xfrm>
            <a:off x="4672251" y="3599021"/>
            <a:ext cx="9299138" cy="11430"/>
          </a:xfrm>
          <a:prstGeom prst="roundRect">
            <a:avLst>
              <a:gd name="adj" fmla="val 230661"/>
            </a:avLst>
          </a:prstGeom>
          <a:solidFill>
            <a:srgbClr val="49606E"/>
          </a:solidFill>
          <a:ln/>
        </p:spPr>
      </p:sp>
      <p:pic>
        <p:nvPicPr>
          <p:cNvPr id="10" name="Image 2" descr="preencoded.png">    </p:cNvPr>
          <p:cNvPicPr>
            <a:picLocks noChangeAspect="1"/>
          </p:cNvPicPr>
          <p:nvPr/>
        </p:nvPicPr>
        <p:blipFill>
          <a:blip r:embed="rId3"/>
          <a:stretch>
            <a:fillRect/>
          </a:stretch>
        </p:blipFill>
        <p:spPr>
          <a:xfrm>
            <a:off x="2638425" y="3630573"/>
            <a:ext cx="2653189" cy="996434"/>
          </a:xfrm>
          <a:prstGeom prst="rect">
            <a:avLst/>
          </a:prstGeom>
        </p:spPr>
      </p:pic>
      <p:pic>
        <p:nvPicPr>
          <p:cNvPr id="11" name="Image 3" descr="preencoded.png">    </p:cNvPr>
          <p:cNvPicPr>
            <a:picLocks noChangeAspect="1"/>
          </p:cNvPicPr>
          <p:nvPr/>
        </p:nvPicPr>
        <p:blipFill>
          <a:blip r:embed="rId4"/>
          <a:stretch>
            <a:fillRect/>
          </a:stretch>
        </p:blipFill>
        <p:spPr>
          <a:xfrm>
            <a:off x="3841433" y="3974306"/>
            <a:ext cx="247055" cy="308848"/>
          </a:xfrm>
          <a:prstGeom prst="rect">
            <a:avLst/>
          </a:prstGeom>
        </p:spPr>
      </p:pic>
      <p:sp>
        <p:nvSpPr>
          <p:cNvPr id="12" name="Text 6"/>
          <p:cNvSpPr/>
          <p:nvPr/>
        </p:nvSpPr>
        <p:spPr>
          <a:xfrm>
            <a:off x="5467350" y="3806309"/>
            <a:ext cx="3719632" cy="258485"/>
          </a:xfrm>
          <a:prstGeom prst="rect">
            <a:avLst/>
          </a:prstGeom>
          <a:noFill/>
          <a:ln/>
        </p:spPr>
        <p:txBody>
          <a:bodyPr wrap="non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Applications &amp; Data Criticality</a:t>
            </a:r>
            <a:endParaRPr lang="en-US" sz="1600" dirty="0"/>
          </a:p>
        </p:txBody>
      </p:sp>
      <p:sp>
        <p:nvSpPr>
          <p:cNvPr id="13" name="Text 7"/>
          <p:cNvSpPr/>
          <p:nvPr/>
        </p:nvSpPr>
        <p:spPr>
          <a:xfrm>
            <a:off x="5467350" y="4170164"/>
            <a:ext cx="3719632" cy="281107"/>
          </a:xfrm>
          <a:prstGeom prst="rect">
            <a:avLst/>
          </a:prstGeom>
          <a:noFill/>
          <a:ln/>
        </p:spPr>
        <p:txBody>
          <a:bodyPr wrap="none" lIns="0" tIns="0" rIns="0" bIns="0" rtlCol="0" anchor="t"/>
          <a:lstStyle/>
          <a:p>
            <a:pPr algn="l" indent="0" marL="0">
              <a:lnSpc>
                <a:spcPts val="2200"/>
              </a:lnSpc>
              <a:buNone/>
            </a:pPr>
            <a:r>
              <a:rPr lang="en-US" sz="1350" dirty="0">
                <a:solidFill>
                  <a:srgbClr val="CAD6DE"/>
                </a:solidFill>
                <a:latin typeface="Cabin" pitchFamily="34" charset="0"/>
                <a:ea typeface="Cabin" pitchFamily="34" charset="-122"/>
                <a:cs typeface="Cabin" pitchFamily="34" charset="-120"/>
              </a:rPr>
              <a:t>Analyzing essential systems (Addressable)</a:t>
            </a:r>
            <a:endParaRPr lang="en-US" sz="1350" dirty="0"/>
          </a:p>
        </p:txBody>
      </p:sp>
      <p:sp>
        <p:nvSpPr>
          <p:cNvPr id="14" name="Shape 8"/>
          <p:cNvSpPr/>
          <p:nvPr/>
        </p:nvSpPr>
        <p:spPr>
          <a:xfrm>
            <a:off x="5335548" y="4639389"/>
            <a:ext cx="8635841" cy="11430"/>
          </a:xfrm>
          <a:prstGeom prst="roundRect">
            <a:avLst>
              <a:gd name="adj" fmla="val 230661"/>
            </a:avLst>
          </a:prstGeom>
          <a:solidFill>
            <a:srgbClr val="49606E"/>
          </a:solidFill>
          <a:ln/>
        </p:spPr>
      </p:sp>
      <p:pic>
        <p:nvPicPr>
          <p:cNvPr id="15" name="Image 4" descr="preencoded.png">    </p:cNvPr>
          <p:cNvPicPr>
            <a:picLocks noChangeAspect="1"/>
          </p:cNvPicPr>
          <p:nvPr/>
        </p:nvPicPr>
        <p:blipFill>
          <a:blip r:embed="rId5"/>
          <a:stretch>
            <a:fillRect/>
          </a:stretch>
        </p:blipFill>
        <p:spPr>
          <a:xfrm>
            <a:off x="1975128" y="4670941"/>
            <a:ext cx="3979783" cy="996434"/>
          </a:xfrm>
          <a:prstGeom prst="rect">
            <a:avLst/>
          </a:prstGeom>
        </p:spPr>
      </p:pic>
      <p:pic>
        <p:nvPicPr>
          <p:cNvPr id="16" name="Image 5" descr="preencoded.png">    </p:cNvPr>
          <p:cNvPicPr>
            <a:picLocks noChangeAspect="1"/>
          </p:cNvPicPr>
          <p:nvPr/>
        </p:nvPicPr>
        <p:blipFill>
          <a:blip r:embed="rId6"/>
          <a:stretch>
            <a:fillRect/>
          </a:stretch>
        </p:blipFill>
        <p:spPr>
          <a:xfrm>
            <a:off x="3841433" y="5014674"/>
            <a:ext cx="247055" cy="308848"/>
          </a:xfrm>
          <a:prstGeom prst="rect">
            <a:avLst/>
          </a:prstGeom>
        </p:spPr>
      </p:pic>
      <p:sp>
        <p:nvSpPr>
          <p:cNvPr id="17" name="Text 9"/>
          <p:cNvSpPr/>
          <p:nvPr/>
        </p:nvSpPr>
        <p:spPr>
          <a:xfrm>
            <a:off x="6130647" y="4846677"/>
            <a:ext cx="3601045" cy="258485"/>
          </a:xfrm>
          <a:prstGeom prst="rect">
            <a:avLst/>
          </a:prstGeom>
          <a:noFill/>
          <a:ln/>
        </p:spPr>
        <p:txBody>
          <a:bodyPr wrap="non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Emergency Mode Operations</a:t>
            </a:r>
            <a:endParaRPr lang="en-US" sz="1600" dirty="0"/>
          </a:p>
        </p:txBody>
      </p:sp>
      <p:sp>
        <p:nvSpPr>
          <p:cNvPr id="18" name="Text 10"/>
          <p:cNvSpPr/>
          <p:nvPr/>
        </p:nvSpPr>
        <p:spPr>
          <a:xfrm>
            <a:off x="6130647" y="5210532"/>
            <a:ext cx="3601045" cy="281107"/>
          </a:xfrm>
          <a:prstGeom prst="rect">
            <a:avLst/>
          </a:prstGeom>
          <a:noFill/>
          <a:ln/>
        </p:spPr>
        <p:txBody>
          <a:bodyPr wrap="none" lIns="0" tIns="0" rIns="0" bIns="0" rtlCol="0" anchor="t"/>
          <a:lstStyle/>
          <a:p>
            <a:pPr algn="l" indent="0" marL="0">
              <a:lnSpc>
                <a:spcPts val="2200"/>
              </a:lnSpc>
              <a:buNone/>
            </a:pPr>
            <a:r>
              <a:rPr lang="en-US" sz="1350" dirty="0">
                <a:solidFill>
                  <a:srgbClr val="CAD6DE"/>
                </a:solidFill>
                <a:latin typeface="Cabin" pitchFamily="34" charset="0"/>
                <a:ea typeface="Cabin" pitchFamily="34" charset="-122"/>
                <a:cs typeface="Cabin" pitchFamily="34" charset="-120"/>
              </a:rPr>
              <a:t>Continuing critical processes (Required)</a:t>
            </a:r>
            <a:endParaRPr lang="en-US" sz="1350" dirty="0"/>
          </a:p>
        </p:txBody>
      </p:sp>
      <p:sp>
        <p:nvSpPr>
          <p:cNvPr id="19" name="Shape 11"/>
          <p:cNvSpPr/>
          <p:nvPr/>
        </p:nvSpPr>
        <p:spPr>
          <a:xfrm>
            <a:off x="5998845" y="5679758"/>
            <a:ext cx="7972544" cy="11430"/>
          </a:xfrm>
          <a:prstGeom prst="roundRect">
            <a:avLst>
              <a:gd name="adj" fmla="val 230661"/>
            </a:avLst>
          </a:prstGeom>
          <a:solidFill>
            <a:srgbClr val="49606E"/>
          </a:solidFill>
          <a:ln/>
        </p:spPr>
      </p:sp>
      <p:pic>
        <p:nvPicPr>
          <p:cNvPr id="20" name="Image 6" descr="preencoded.png">    </p:cNvPr>
          <p:cNvPicPr>
            <a:picLocks noChangeAspect="1"/>
          </p:cNvPicPr>
          <p:nvPr/>
        </p:nvPicPr>
        <p:blipFill>
          <a:blip r:embed="rId7"/>
          <a:stretch>
            <a:fillRect/>
          </a:stretch>
        </p:blipFill>
        <p:spPr>
          <a:xfrm>
            <a:off x="1311831" y="5711309"/>
            <a:ext cx="5306497" cy="996434"/>
          </a:xfrm>
          <a:prstGeom prst="rect">
            <a:avLst/>
          </a:prstGeom>
        </p:spPr>
      </p:pic>
      <p:pic>
        <p:nvPicPr>
          <p:cNvPr id="21" name="Image 7" descr="preencoded.png">    </p:cNvPr>
          <p:cNvPicPr>
            <a:picLocks noChangeAspect="1"/>
          </p:cNvPicPr>
          <p:nvPr/>
        </p:nvPicPr>
        <p:blipFill>
          <a:blip r:embed="rId8"/>
          <a:stretch>
            <a:fillRect/>
          </a:stretch>
        </p:blipFill>
        <p:spPr>
          <a:xfrm>
            <a:off x="3841433" y="6055043"/>
            <a:ext cx="247055" cy="308848"/>
          </a:xfrm>
          <a:prstGeom prst="rect">
            <a:avLst/>
          </a:prstGeom>
        </p:spPr>
      </p:pic>
      <p:sp>
        <p:nvSpPr>
          <p:cNvPr id="22" name="Text 12"/>
          <p:cNvSpPr/>
          <p:nvPr/>
        </p:nvSpPr>
        <p:spPr>
          <a:xfrm>
            <a:off x="6794063" y="5887045"/>
            <a:ext cx="2249686" cy="258485"/>
          </a:xfrm>
          <a:prstGeom prst="rect">
            <a:avLst/>
          </a:prstGeom>
          <a:noFill/>
          <a:ln/>
        </p:spPr>
        <p:txBody>
          <a:bodyPr wrap="non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Disaster Recovery</a:t>
            </a:r>
            <a:endParaRPr lang="en-US" sz="1600" dirty="0"/>
          </a:p>
        </p:txBody>
      </p:sp>
      <p:sp>
        <p:nvSpPr>
          <p:cNvPr id="23" name="Text 13"/>
          <p:cNvSpPr/>
          <p:nvPr/>
        </p:nvSpPr>
        <p:spPr>
          <a:xfrm>
            <a:off x="6794063" y="6250900"/>
            <a:ext cx="2249686" cy="281107"/>
          </a:xfrm>
          <a:prstGeom prst="rect">
            <a:avLst/>
          </a:prstGeom>
          <a:noFill/>
          <a:ln/>
        </p:spPr>
        <p:txBody>
          <a:bodyPr wrap="none" lIns="0" tIns="0" rIns="0" bIns="0" rtlCol="0" anchor="t"/>
          <a:lstStyle/>
          <a:p>
            <a:pPr algn="l" indent="0" marL="0">
              <a:lnSpc>
                <a:spcPts val="2200"/>
              </a:lnSpc>
              <a:buNone/>
            </a:pPr>
            <a:r>
              <a:rPr lang="en-US" sz="1350" dirty="0">
                <a:solidFill>
                  <a:srgbClr val="CAD6DE"/>
                </a:solidFill>
                <a:latin typeface="Cabin" pitchFamily="34" charset="0"/>
                <a:ea typeface="Cabin" pitchFamily="34" charset="-122"/>
                <a:cs typeface="Cabin" pitchFamily="34" charset="-120"/>
              </a:rPr>
              <a:t>Restoring lost data (Required)</a:t>
            </a:r>
            <a:endParaRPr lang="en-US" sz="1350" dirty="0"/>
          </a:p>
        </p:txBody>
      </p:sp>
      <p:sp>
        <p:nvSpPr>
          <p:cNvPr id="24" name="Shape 14"/>
          <p:cNvSpPr/>
          <p:nvPr/>
        </p:nvSpPr>
        <p:spPr>
          <a:xfrm>
            <a:off x="6662261" y="6720126"/>
            <a:ext cx="7309128" cy="11430"/>
          </a:xfrm>
          <a:prstGeom prst="roundRect">
            <a:avLst>
              <a:gd name="adj" fmla="val 230661"/>
            </a:avLst>
          </a:prstGeom>
          <a:solidFill>
            <a:srgbClr val="49606E"/>
          </a:solidFill>
          <a:ln/>
        </p:spPr>
      </p:sp>
      <p:pic>
        <p:nvPicPr>
          <p:cNvPr id="25" name="Image 8" descr="preencoded.png">    </p:cNvPr>
          <p:cNvPicPr>
            <a:picLocks noChangeAspect="1"/>
          </p:cNvPicPr>
          <p:nvPr/>
        </p:nvPicPr>
        <p:blipFill>
          <a:blip r:embed="rId9"/>
          <a:stretch>
            <a:fillRect/>
          </a:stretch>
        </p:blipFill>
        <p:spPr>
          <a:xfrm>
            <a:off x="648533" y="6751677"/>
            <a:ext cx="6633091" cy="996434"/>
          </a:xfrm>
          <a:prstGeom prst="rect">
            <a:avLst/>
          </a:prstGeom>
        </p:spPr>
      </p:pic>
      <p:pic>
        <p:nvPicPr>
          <p:cNvPr id="26" name="Image 9" descr="preencoded.png">    </p:cNvPr>
          <p:cNvPicPr>
            <a:picLocks noChangeAspect="1"/>
          </p:cNvPicPr>
          <p:nvPr/>
        </p:nvPicPr>
        <p:blipFill>
          <a:blip r:embed="rId10"/>
          <a:stretch>
            <a:fillRect/>
          </a:stretch>
        </p:blipFill>
        <p:spPr>
          <a:xfrm>
            <a:off x="3841433" y="7095411"/>
            <a:ext cx="247055" cy="308848"/>
          </a:xfrm>
          <a:prstGeom prst="rect">
            <a:avLst/>
          </a:prstGeom>
        </p:spPr>
      </p:pic>
      <p:sp>
        <p:nvSpPr>
          <p:cNvPr id="27" name="Text 15"/>
          <p:cNvSpPr/>
          <p:nvPr/>
        </p:nvSpPr>
        <p:spPr>
          <a:xfrm>
            <a:off x="7457361" y="6927413"/>
            <a:ext cx="2067758" cy="258485"/>
          </a:xfrm>
          <a:prstGeom prst="rect">
            <a:avLst/>
          </a:prstGeom>
          <a:noFill/>
          <a:ln/>
        </p:spPr>
        <p:txBody>
          <a:bodyPr wrap="none" lIns="0" tIns="0" rIns="0" bIns="0" rtlCol="0" anchor="t"/>
          <a:lstStyle/>
          <a:p>
            <a:pPr algn="l" indent="0" marL="0">
              <a:lnSpc>
                <a:spcPts val="2000"/>
              </a:lnSpc>
              <a:buNone/>
            </a:pPr>
            <a:r>
              <a:rPr lang="en-US" sz="1600" dirty="0">
                <a:solidFill>
                  <a:srgbClr val="CAD6DE"/>
                </a:solidFill>
                <a:latin typeface="Unbounded" pitchFamily="34" charset="0"/>
                <a:ea typeface="Unbounded" pitchFamily="34" charset="-122"/>
                <a:cs typeface="Unbounded" pitchFamily="34" charset="-120"/>
              </a:rPr>
              <a:t>Data Backup</a:t>
            </a:r>
            <a:endParaRPr lang="en-US" sz="1600" dirty="0"/>
          </a:p>
        </p:txBody>
      </p:sp>
      <p:sp>
        <p:nvSpPr>
          <p:cNvPr id="28" name="Text 16"/>
          <p:cNvSpPr/>
          <p:nvPr/>
        </p:nvSpPr>
        <p:spPr>
          <a:xfrm>
            <a:off x="7457361" y="7291268"/>
            <a:ext cx="2755702" cy="281107"/>
          </a:xfrm>
          <a:prstGeom prst="rect">
            <a:avLst/>
          </a:prstGeom>
          <a:noFill/>
          <a:ln/>
        </p:spPr>
        <p:txBody>
          <a:bodyPr wrap="none" lIns="0" tIns="0" rIns="0" bIns="0" rtlCol="0" anchor="t"/>
          <a:lstStyle/>
          <a:p>
            <a:pPr algn="l" indent="0" marL="0">
              <a:lnSpc>
                <a:spcPts val="2200"/>
              </a:lnSpc>
              <a:buNone/>
            </a:pPr>
            <a:r>
              <a:rPr lang="en-US" sz="1350" dirty="0">
                <a:solidFill>
                  <a:srgbClr val="CAD6DE"/>
                </a:solidFill>
                <a:latin typeface="Cabin" pitchFamily="34" charset="0"/>
                <a:ea typeface="Cabin" pitchFamily="34" charset="-122"/>
                <a:cs typeface="Cabin" pitchFamily="34" charset="-120"/>
              </a:rPr>
              <a:t>Creating retrievable copies (Required)</a:t>
            </a: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14349"/>
          </a:xfrm>
          <a:prstGeom prst="rect">
            <a:avLst/>
          </a:prstGeom>
        </p:spPr>
      </p:pic>
      <p:sp>
        <p:nvSpPr>
          <p:cNvPr id="3" name="Text 0"/>
          <p:cNvSpPr/>
          <p:nvPr/>
        </p:nvSpPr>
        <p:spPr>
          <a:xfrm>
            <a:off x="675918" y="2945606"/>
            <a:ext cx="5566172" cy="568047"/>
          </a:xfrm>
          <a:prstGeom prst="rect">
            <a:avLst/>
          </a:prstGeom>
          <a:noFill/>
          <a:ln/>
        </p:spPr>
        <p:txBody>
          <a:bodyPr wrap="none" lIns="0" tIns="0" rIns="0" bIns="0" rtlCol="0" anchor="t"/>
          <a:lstStyle/>
          <a:p>
            <a:pPr algn="l" indent="0" marL="0">
              <a:lnSpc>
                <a:spcPts val="4450"/>
              </a:lnSpc>
              <a:buNone/>
            </a:pPr>
            <a:r>
              <a:rPr lang="en-US" sz="3550" dirty="0">
                <a:solidFill>
                  <a:srgbClr val="FFFFFF"/>
                </a:solidFill>
                <a:latin typeface="Unbounded" pitchFamily="34" charset="0"/>
                <a:ea typeface="Unbounded" pitchFamily="34" charset="-122"/>
                <a:cs typeface="Unbounded" pitchFamily="34" charset="-120"/>
              </a:rPr>
              <a:t>Physical Safeguards</a:t>
            </a:r>
            <a:endParaRPr lang="en-US" sz="3550" dirty="0"/>
          </a:p>
        </p:txBody>
      </p:sp>
      <p:sp>
        <p:nvSpPr>
          <p:cNvPr id="4" name="Text 1"/>
          <p:cNvSpPr/>
          <p:nvPr/>
        </p:nvSpPr>
        <p:spPr>
          <a:xfrm>
            <a:off x="675918" y="3803333"/>
            <a:ext cx="13278564" cy="617934"/>
          </a:xfrm>
          <a:prstGeom prst="rect">
            <a:avLst/>
          </a:prstGeom>
          <a:noFill/>
          <a:ln/>
        </p:spPr>
        <p:txBody>
          <a:bodyPr wrap="square" lIns="0" tIns="0" rIns="0" bIns="0" rtlCol="0" anchor="t"/>
          <a:lstStyle/>
          <a:p>
            <a:pPr algn="l" indent="0" marL="0">
              <a:lnSpc>
                <a:spcPts val="2400"/>
              </a:lnSpc>
              <a:buNone/>
            </a:pPr>
            <a:r>
              <a:rPr lang="en-US" sz="1500" dirty="0">
                <a:solidFill>
                  <a:srgbClr val="CAD6DE"/>
                </a:solidFill>
                <a:latin typeface="Cabin" pitchFamily="34" charset="0"/>
                <a:ea typeface="Cabin" pitchFamily="34" charset="-122"/>
                <a:cs typeface="Cabin" pitchFamily="34" charset="-120"/>
              </a:rPr>
              <a:t>Physical safeguards are physical measures, policies, and procedures to protect electronic information systems and related buildings and equipment from natural and environmental hazards and unauthorized intrusion.</a:t>
            </a:r>
            <a:endParaRPr lang="en-US" sz="1500" dirty="0"/>
          </a:p>
        </p:txBody>
      </p:sp>
      <p:sp>
        <p:nvSpPr>
          <p:cNvPr id="5" name="Text 2"/>
          <p:cNvSpPr/>
          <p:nvPr/>
        </p:nvSpPr>
        <p:spPr>
          <a:xfrm>
            <a:off x="675918" y="4638556"/>
            <a:ext cx="13278564" cy="617934"/>
          </a:xfrm>
          <a:prstGeom prst="rect">
            <a:avLst/>
          </a:prstGeom>
          <a:noFill/>
          <a:ln/>
        </p:spPr>
        <p:txBody>
          <a:bodyPr wrap="square" lIns="0" tIns="0" rIns="0" bIns="0" rtlCol="0" anchor="t"/>
          <a:lstStyle/>
          <a:p>
            <a:pPr algn="l" indent="0" marL="0">
              <a:lnSpc>
                <a:spcPts val="2400"/>
              </a:lnSpc>
              <a:buNone/>
            </a:pPr>
            <a:r>
              <a:rPr lang="en-US" sz="1500" dirty="0">
                <a:solidFill>
                  <a:srgbClr val="CAD6DE"/>
                </a:solidFill>
                <a:latin typeface="Cabin" pitchFamily="34" charset="0"/>
                <a:ea typeface="Cabin" pitchFamily="34" charset="-122"/>
                <a:cs typeface="Cabin" pitchFamily="34" charset="-120"/>
              </a:rPr>
              <a:t>These safeguards address facility access controls, workstation use and security, and device and media controls—all essential for protecting the physical systems where ePHI resides.</a:t>
            </a:r>
            <a:endParaRPr lang="en-US" sz="1500" dirty="0"/>
          </a:p>
        </p:txBody>
      </p:sp>
      <p:sp>
        <p:nvSpPr>
          <p:cNvPr id="6" name="Shape 3"/>
          <p:cNvSpPr/>
          <p:nvPr/>
        </p:nvSpPr>
        <p:spPr>
          <a:xfrm>
            <a:off x="675918" y="5473779"/>
            <a:ext cx="4297442" cy="2224564"/>
          </a:xfrm>
          <a:prstGeom prst="roundRect">
            <a:avLst>
              <a:gd name="adj" fmla="val 1302"/>
            </a:avLst>
          </a:prstGeom>
          <a:solidFill>
            <a:srgbClr val="304755"/>
          </a:solidFill>
          <a:ln/>
        </p:spPr>
      </p:sp>
      <p:sp>
        <p:nvSpPr>
          <p:cNvPr id="7" name="Text 4"/>
          <p:cNvSpPr/>
          <p:nvPr/>
        </p:nvSpPr>
        <p:spPr>
          <a:xfrm>
            <a:off x="869037" y="5666899"/>
            <a:ext cx="3259098" cy="284083"/>
          </a:xfrm>
          <a:prstGeom prst="rect">
            <a:avLst/>
          </a:prstGeom>
          <a:noFill/>
          <a:ln/>
        </p:spPr>
        <p:txBody>
          <a:bodyPr wrap="none" lIns="0" tIns="0" rIns="0" bIns="0" rtlCol="0" anchor="t"/>
          <a:lstStyle/>
          <a:p>
            <a:pPr algn="l" indent="0" marL="0">
              <a:lnSpc>
                <a:spcPts val="2200"/>
              </a:lnSpc>
              <a:buNone/>
            </a:pPr>
            <a:r>
              <a:rPr lang="en-US" sz="1750" dirty="0">
                <a:solidFill>
                  <a:srgbClr val="CAD6DE"/>
                </a:solidFill>
                <a:latin typeface="Unbounded" pitchFamily="34" charset="0"/>
                <a:ea typeface="Unbounded" pitchFamily="34" charset="-122"/>
                <a:cs typeface="Unbounded" pitchFamily="34" charset="-120"/>
              </a:rPr>
              <a:t>Facility Access Controls</a:t>
            </a:r>
            <a:endParaRPr lang="en-US" sz="1750" dirty="0"/>
          </a:p>
        </p:txBody>
      </p:sp>
      <p:sp>
        <p:nvSpPr>
          <p:cNvPr id="8" name="Text 5"/>
          <p:cNvSpPr/>
          <p:nvPr/>
        </p:nvSpPr>
        <p:spPr>
          <a:xfrm>
            <a:off x="869037" y="6066830"/>
            <a:ext cx="3911203" cy="308967"/>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CAD6DE"/>
                </a:solidFill>
                <a:latin typeface="Cabin" pitchFamily="34" charset="0"/>
                <a:ea typeface="Cabin" pitchFamily="34" charset="-122"/>
                <a:cs typeface="Cabin" pitchFamily="34" charset="-120"/>
              </a:rPr>
              <a:t>Contingency Operations (A)</a:t>
            </a:r>
            <a:endParaRPr lang="en-US" sz="1500" dirty="0"/>
          </a:p>
        </p:txBody>
      </p:sp>
      <p:sp>
        <p:nvSpPr>
          <p:cNvPr id="9" name="Text 6"/>
          <p:cNvSpPr/>
          <p:nvPr/>
        </p:nvSpPr>
        <p:spPr>
          <a:xfrm>
            <a:off x="869037" y="6443305"/>
            <a:ext cx="3911203" cy="308967"/>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CAD6DE"/>
                </a:solidFill>
                <a:latin typeface="Cabin" pitchFamily="34" charset="0"/>
                <a:ea typeface="Cabin" pitchFamily="34" charset="-122"/>
                <a:cs typeface="Cabin" pitchFamily="34" charset="-120"/>
              </a:rPr>
              <a:t>Facility Security Plan (A)</a:t>
            </a:r>
            <a:endParaRPr lang="en-US" sz="1500" dirty="0"/>
          </a:p>
        </p:txBody>
      </p:sp>
      <p:sp>
        <p:nvSpPr>
          <p:cNvPr id="10" name="Text 7"/>
          <p:cNvSpPr/>
          <p:nvPr/>
        </p:nvSpPr>
        <p:spPr>
          <a:xfrm>
            <a:off x="869037" y="6819781"/>
            <a:ext cx="3911203" cy="308967"/>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CAD6DE"/>
                </a:solidFill>
                <a:latin typeface="Cabin" pitchFamily="34" charset="0"/>
                <a:ea typeface="Cabin" pitchFamily="34" charset="-122"/>
                <a:cs typeface="Cabin" pitchFamily="34" charset="-120"/>
              </a:rPr>
              <a:t>Access Control &amp; Validation (A)</a:t>
            </a:r>
            <a:endParaRPr lang="en-US" sz="1500" dirty="0"/>
          </a:p>
        </p:txBody>
      </p:sp>
      <p:sp>
        <p:nvSpPr>
          <p:cNvPr id="11" name="Text 8"/>
          <p:cNvSpPr/>
          <p:nvPr/>
        </p:nvSpPr>
        <p:spPr>
          <a:xfrm>
            <a:off x="869037" y="7196257"/>
            <a:ext cx="3911203" cy="308967"/>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CAD6DE"/>
                </a:solidFill>
                <a:latin typeface="Cabin" pitchFamily="34" charset="0"/>
                <a:ea typeface="Cabin" pitchFamily="34" charset="-122"/>
                <a:cs typeface="Cabin" pitchFamily="34" charset="-120"/>
              </a:rPr>
              <a:t>Maintenance Records (A)</a:t>
            </a:r>
            <a:endParaRPr lang="en-US" sz="1500" dirty="0"/>
          </a:p>
        </p:txBody>
      </p:sp>
      <p:sp>
        <p:nvSpPr>
          <p:cNvPr id="12" name="Shape 9"/>
          <p:cNvSpPr/>
          <p:nvPr/>
        </p:nvSpPr>
        <p:spPr>
          <a:xfrm>
            <a:off x="5166479" y="5473779"/>
            <a:ext cx="4297442" cy="2224564"/>
          </a:xfrm>
          <a:prstGeom prst="roundRect">
            <a:avLst>
              <a:gd name="adj" fmla="val 1302"/>
            </a:avLst>
          </a:prstGeom>
          <a:solidFill>
            <a:srgbClr val="304755"/>
          </a:solidFill>
          <a:ln/>
        </p:spPr>
      </p:sp>
      <p:sp>
        <p:nvSpPr>
          <p:cNvPr id="13" name="Text 10"/>
          <p:cNvSpPr/>
          <p:nvPr/>
        </p:nvSpPr>
        <p:spPr>
          <a:xfrm>
            <a:off x="5359598" y="5666899"/>
            <a:ext cx="2909411" cy="284083"/>
          </a:xfrm>
          <a:prstGeom prst="rect">
            <a:avLst/>
          </a:prstGeom>
          <a:noFill/>
          <a:ln/>
        </p:spPr>
        <p:txBody>
          <a:bodyPr wrap="none" lIns="0" tIns="0" rIns="0" bIns="0" rtlCol="0" anchor="t"/>
          <a:lstStyle/>
          <a:p>
            <a:pPr algn="l" indent="0" marL="0">
              <a:lnSpc>
                <a:spcPts val="2200"/>
              </a:lnSpc>
              <a:buNone/>
            </a:pPr>
            <a:r>
              <a:rPr lang="en-US" sz="1750" dirty="0">
                <a:solidFill>
                  <a:srgbClr val="CAD6DE"/>
                </a:solidFill>
                <a:latin typeface="Unbounded" pitchFamily="34" charset="0"/>
                <a:ea typeface="Unbounded" pitchFamily="34" charset="-122"/>
                <a:cs typeface="Unbounded" pitchFamily="34" charset="-120"/>
              </a:rPr>
              <a:t>Workstation Security</a:t>
            </a:r>
            <a:endParaRPr lang="en-US" sz="1750" dirty="0"/>
          </a:p>
        </p:txBody>
      </p:sp>
      <p:sp>
        <p:nvSpPr>
          <p:cNvPr id="14" name="Text 11"/>
          <p:cNvSpPr/>
          <p:nvPr/>
        </p:nvSpPr>
        <p:spPr>
          <a:xfrm>
            <a:off x="5359598" y="6066830"/>
            <a:ext cx="3911203" cy="308967"/>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CAD6DE"/>
                </a:solidFill>
                <a:latin typeface="Cabin" pitchFamily="34" charset="0"/>
                <a:ea typeface="Cabin" pitchFamily="34" charset="-122"/>
                <a:cs typeface="Cabin" pitchFamily="34" charset="-120"/>
              </a:rPr>
              <a:t>Workstation Use policies</a:t>
            </a:r>
            <a:endParaRPr lang="en-US" sz="1500" dirty="0"/>
          </a:p>
        </p:txBody>
      </p:sp>
      <p:sp>
        <p:nvSpPr>
          <p:cNvPr id="15" name="Text 12"/>
          <p:cNvSpPr/>
          <p:nvPr/>
        </p:nvSpPr>
        <p:spPr>
          <a:xfrm>
            <a:off x="5359598" y="6443305"/>
            <a:ext cx="3911203" cy="308967"/>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CAD6DE"/>
                </a:solidFill>
                <a:latin typeface="Cabin" pitchFamily="34" charset="0"/>
                <a:ea typeface="Cabin" pitchFamily="34" charset="-122"/>
                <a:cs typeface="Cabin" pitchFamily="34" charset="-120"/>
              </a:rPr>
              <a:t>Physical safeguards for all workstations</a:t>
            </a:r>
            <a:endParaRPr lang="en-US" sz="1500" dirty="0"/>
          </a:p>
        </p:txBody>
      </p:sp>
      <p:sp>
        <p:nvSpPr>
          <p:cNvPr id="16" name="Text 13"/>
          <p:cNvSpPr/>
          <p:nvPr/>
        </p:nvSpPr>
        <p:spPr>
          <a:xfrm>
            <a:off x="5359598" y="6819781"/>
            <a:ext cx="3911203" cy="308967"/>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CAD6DE"/>
                </a:solidFill>
                <a:latin typeface="Cabin" pitchFamily="34" charset="0"/>
                <a:ea typeface="Cabin" pitchFamily="34" charset="-122"/>
                <a:cs typeface="Cabin" pitchFamily="34" charset="-120"/>
              </a:rPr>
              <a:t>Restricted access to authorized users</a:t>
            </a:r>
            <a:endParaRPr lang="en-US" sz="1500" dirty="0"/>
          </a:p>
        </p:txBody>
      </p:sp>
      <p:sp>
        <p:nvSpPr>
          <p:cNvPr id="17" name="Shape 14"/>
          <p:cNvSpPr/>
          <p:nvPr/>
        </p:nvSpPr>
        <p:spPr>
          <a:xfrm>
            <a:off x="9657040" y="5473779"/>
            <a:ext cx="4297442" cy="2224564"/>
          </a:xfrm>
          <a:prstGeom prst="roundRect">
            <a:avLst>
              <a:gd name="adj" fmla="val 1302"/>
            </a:avLst>
          </a:prstGeom>
          <a:solidFill>
            <a:srgbClr val="304755"/>
          </a:solidFill>
          <a:ln/>
        </p:spPr>
      </p:sp>
      <p:sp>
        <p:nvSpPr>
          <p:cNvPr id="18" name="Text 15"/>
          <p:cNvSpPr/>
          <p:nvPr/>
        </p:nvSpPr>
        <p:spPr>
          <a:xfrm>
            <a:off x="9850160" y="5666899"/>
            <a:ext cx="3297198" cy="284083"/>
          </a:xfrm>
          <a:prstGeom prst="rect">
            <a:avLst/>
          </a:prstGeom>
          <a:noFill/>
          <a:ln/>
        </p:spPr>
        <p:txBody>
          <a:bodyPr wrap="none" lIns="0" tIns="0" rIns="0" bIns="0" rtlCol="0" anchor="t"/>
          <a:lstStyle/>
          <a:p>
            <a:pPr algn="l" indent="0" marL="0">
              <a:lnSpc>
                <a:spcPts val="2200"/>
              </a:lnSpc>
              <a:buNone/>
            </a:pPr>
            <a:r>
              <a:rPr lang="en-US" sz="1750" dirty="0">
                <a:solidFill>
                  <a:srgbClr val="CAD6DE"/>
                </a:solidFill>
                <a:latin typeface="Unbounded" pitchFamily="34" charset="0"/>
                <a:ea typeface="Unbounded" pitchFamily="34" charset="-122"/>
                <a:cs typeface="Unbounded" pitchFamily="34" charset="-120"/>
              </a:rPr>
              <a:t>Device &amp; Media Controls</a:t>
            </a:r>
            <a:endParaRPr lang="en-US" sz="1750" dirty="0"/>
          </a:p>
        </p:txBody>
      </p:sp>
      <p:sp>
        <p:nvSpPr>
          <p:cNvPr id="19" name="Text 16"/>
          <p:cNvSpPr/>
          <p:nvPr/>
        </p:nvSpPr>
        <p:spPr>
          <a:xfrm>
            <a:off x="9850160" y="6066830"/>
            <a:ext cx="3911203" cy="308967"/>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CAD6DE"/>
                </a:solidFill>
                <a:latin typeface="Cabin" pitchFamily="34" charset="0"/>
                <a:ea typeface="Cabin" pitchFamily="34" charset="-122"/>
                <a:cs typeface="Cabin" pitchFamily="34" charset="-120"/>
              </a:rPr>
              <a:t>Disposal (R)</a:t>
            </a:r>
            <a:endParaRPr lang="en-US" sz="1500" dirty="0"/>
          </a:p>
        </p:txBody>
      </p:sp>
      <p:sp>
        <p:nvSpPr>
          <p:cNvPr id="20" name="Text 17"/>
          <p:cNvSpPr/>
          <p:nvPr/>
        </p:nvSpPr>
        <p:spPr>
          <a:xfrm>
            <a:off x="9850160" y="6443305"/>
            <a:ext cx="3911203" cy="308967"/>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CAD6DE"/>
                </a:solidFill>
                <a:latin typeface="Cabin" pitchFamily="34" charset="0"/>
                <a:ea typeface="Cabin" pitchFamily="34" charset="-122"/>
                <a:cs typeface="Cabin" pitchFamily="34" charset="-120"/>
              </a:rPr>
              <a:t>Media Re-use (R)</a:t>
            </a:r>
            <a:endParaRPr lang="en-US" sz="1500" dirty="0"/>
          </a:p>
        </p:txBody>
      </p:sp>
      <p:sp>
        <p:nvSpPr>
          <p:cNvPr id="21" name="Text 18"/>
          <p:cNvSpPr/>
          <p:nvPr/>
        </p:nvSpPr>
        <p:spPr>
          <a:xfrm>
            <a:off x="9850160" y="6819781"/>
            <a:ext cx="3911203" cy="308967"/>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CAD6DE"/>
                </a:solidFill>
                <a:latin typeface="Cabin" pitchFamily="34" charset="0"/>
                <a:ea typeface="Cabin" pitchFamily="34" charset="-122"/>
                <a:cs typeface="Cabin" pitchFamily="34" charset="-120"/>
              </a:rPr>
              <a:t>Accountability (A)</a:t>
            </a:r>
            <a:endParaRPr lang="en-US" sz="1500" dirty="0"/>
          </a:p>
        </p:txBody>
      </p:sp>
      <p:sp>
        <p:nvSpPr>
          <p:cNvPr id="22" name="Text 19"/>
          <p:cNvSpPr/>
          <p:nvPr/>
        </p:nvSpPr>
        <p:spPr>
          <a:xfrm>
            <a:off x="9850160" y="7196257"/>
            <a:ext cx="3911203" cy="308967"/>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CAD6DE"/>
                </a:solidFill>
                <a:latin typeface="Cabin" pitchFamily="34" charset="0"/>
                <a:ea typeface="Cabin" pitchFamily="34" charset="-122"/>
                <a:cs typeface="Cabin" pitchFamily="34" charset="-120"/>
              </a:rPr>
              <a:t>Data Backup &amp; Storage (A)</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72453" y="449818"/>
            <a:ext cx="4964430" cy="481132"/>
          </a:xfrm>
          <a:prstGeom prst="rect">
            <a:avLst/>
          </a:prstGeom>
          <a:noFill/>
          <a:ln/>
        </p:spPr>
        <p:txBody>
          <a:bodyPr wrap="none" lIns="0" tIns="0" rIns="0" bIns="0" rtlCol="0" anchor="t"/>
          <a:lstStyle/>
          <a:p>
            <a:pPr algn="l" indent="0" marL="0">
              <a:lnSpc>
                <a:spcPts val="3750"/>
              </a:lnSpc>
              <a:buNone/>
            </a:pPr>
            <a:r>
              <a:rPr lang="en-US" sz="3000" dirty="0">
                <a:solidFill>
                  <a:srgbClr val="FFFFFF"/>
                </a:solidFill>
                <a:latin typeface="Unbounded" pitchFamily="34" charset="0"/>
                <a:ea typeface="Unbounded" pitchFamily="34" charset="-122"/>
                <a:cs typeface="Unbounded" pitchFamily="34" charset="-120"/>
              </a:rPr>
              <a:t>Technical Safeguards</a:t>
            </a:r>
            <a:endParaRPr lang="en-US" sz="3000" dirty="0"/>
          </a:p>
        </p:txBody>
      </p:sp>
      <p:sp>
        <p:nvSpPr>
          <p:cNvPr id="3" name="Text 1"/>
          <p:cNvSpPr/>
          <p:nvPr/>
        </p:nvSpPr>
        <p:spPr>
          <a:xfrm>
            <a:off x="572453" y="1258014"/>
            <a:ext cx="13485495" cy="523399"/>
          </a:xfrm>
          <a:prstGeom prst="rect">
            <a:avLst/>
          </a:prstGeom>
          <a:noFill/>
          <a:ln/>
        </p:spPr>
        <p:txBody>
          <a:bodyPr wrap="square" lIns="0" tIns="0" rIns="0" bIns="0" rtlCol="0" anchor="t"/>
          <a:lstStyle/>
          <a:p>
            <a:pPr algn="l" indent="0" marL="0">
              <a:lnSpc>
                <a:spcPts val="2050"/>
              </a:lnSpc>
              <a:buNone/>
            </a:pPr>
            <a:r>
              <a:rPr lang="en-US" sz="1250" dirty="0">
                <a:solidFill>
                  <a:srgbClr val="CAD6DE"/>
                </a:solidFill>
                <a:latin typeface="Cabin" pitchFamily="34" charset="0"/>
                <a:ea typeface="Cabin" pitchFamily="34" charset="-122"/>
                <a:cs typeface="Cabin" pitchFamily="34" charset="-120"/>
              </a:rPr>
              <a:t>Technical safeguards are the technology and related policies and procedures that protect ePHI and control access to it. These safeguards represent the core technical requirements that organizations must implement to secure electronic protected health information.</a:t>
            </a:r>
            <a:endParaRPr lang="en-US" sz="1250" dirty="0"/>
          </a:p>
        </p:txBody>
      </p:sp>
      <p:sp>
        <p:nvSpPr>
          <p:cNvPr id="4" name="Text 2"/>
          <p:cNvSpPr/>
          <p:nvPr/>
        </p:nvSpPr>
        <p:spPr>
          <a:xfrm>
            <a:off x="572453" y="1965365"/>
            <a:ext cx="13485495" cy="261699"/>
          </a:xfrm>
          <a:prstGeom prst="rect">
            <a:avLst/>
          </a:prstGeom>
          <a:noFill/>
          <a:ln/>
        </p:spPr>
        <p:txBody>
          <a:bodyPr wrap="none" lIns="0" tIns="0" rIns="0" bIns="0" rtlCol="0" anchor="t"/>
          <a:lstStyle/>
          <a:p>
            <a:pPr algn="l" indent="0" marL="0">
              <a:lnSpc>
                <a:spcPts val="2050"/>
              </a:lnSpc>
              <a:buNone/>
            </a:pPr>
            <a:r>
              <a:rPr lang="en-US" sz="1250" dirty="0">
                <a:solidFill>
                  <a:srgbClr val="CAD6DE"/>
                </a:solidFill>
                <a:latin typeface="Cabin" pitchFamily="34" charset="0"/>
                <a:ea typeface="Cabin" pitchFamily="34" charset="-122"/>
                <a:cs typeface="Cabin" pitchFamily="34" charset="-120"/>
              </a:rPr>
              <a:t>From access controls to transmission security, these measures ensure that ePHI remains confidential, maintains integrity, and is available only to authorized individuals.</a:t>
            </a:r>
            <a:endParaRPr lang="en-US" sz="1250" dirty="0"/>
          </a:p>
        </p:txBody>
      </p:sp>
      <p:pic>
        <p:nvPicPr>
          <p:cNvPr id="5" name="Image 0" descr="preencoded.png">    </p:cNvPr>
          <p:cNvPicPr>
            <a:picLocks noChangeAspect="1"/>
          </p:cNvPicPr>
          <p:nvPr/>
        </p:nvPicPr>
        <p:blipFill>
          <a:blip r:embed="rId1"/>
          <a:stretch>
            <a:fillRect/>
          </a:stretch>
        </p:blipFill>
        <p:spPr>
          <a:xfrm>
            <a:off x="2595324" y="3338393"/>
            <a:ext cx="9439751" cy="9439751"/>
          </a:xfrm>
          <a:prstGeom prst="rect">
            <a:avLst/>
          </a:prstGeom>
        </p:spPr>
      </p:pic>
      <p:pic>
        <p:nvPicPr>
          <p:cNvPr id="6" name="Image 1" descr="preencoded.png">    </p:cNvPr>
          <p:cNvPicPr>
            <a:picLocks noChangeAspect="1"/>
          </p:cNvPicPr>
          <p:nvPr/>
        </p:nvPicPr>
        <p:blipFill>
          <a:blip r:embed="rId2"/>
          <a:stretch>
            <a:fillRect/>
          </a:stretch>
        </p:blipFill>
        <p:spPr>
          <a:xfrm>
            <a:off x="3810476" y="6791801"/>
            <a:ext cx="275987" cy="345043"/>
          </a:xfrm>
          <a:prstGeom prst="rect">
            <a:avLst/>
          </a:prstGeom>
        </p:spPr>
      </p:pic>
      <p:pic>
        <p:nvPicPr>
          <p:cNvPr id="7" name="Image 2" descr="preencoded.png">    </p:cNvPr>
          <p:cNvPicPr>
            <a:picLocks noChangeAspect="1"/>
          </p:cNvPicPr>
          <p:nvPr/>
        </p:nvPicPr>
        <p:blipFill>
          <a:blip r:embed="rId3"/>
          <a:stretch>
            <a:fillRect/>
          </a:stretch>
        </p:blipFill>
        <p:spPr>
          <a:xfrm>
            <a:off x="2595324" y="3338393"/>
            <a:ext cx="9439751" cy="9439751"/>
          </a:xfrm>
          <a:prstGeom prst="rect">
            <a:avLst/>
          </a:prstGeom>
        </p:spPr>
      </p:pic>
      <p:pic>
        <p:nvPicPr>
          <p:cNvPr id="8" name="Image 3" descr="preencoded.png">    </p:cNvPr>
          <p:cNvPicPr>
            <a:picLocks noChangeAspect="1"/>
          </p:cNvPicPr>
          <p:nvPr/>
        </p:nvPicPr>
        <p:blipFill>
          <a:blip r:embed="rId4"/>
          <a:stretch>
            <a:fillRect/>
          </a:stretch>
        </p:blipFill>
        <p:spPr>
          <a:xfrm>
            <a:off x="5096470" y="5021818"/>
            <a:ext cx="275987" cy="345043"/>
          </a:xfrm>
          <a:prstGeom prst="rect">
            <a:avLst/>
          </a:prstGeom>
        </p:spPr>
      </p:pic>
      <p:pic>
        <p:nvPicPr>
          <p:cNvPr id="9" name="Image 4" descr="preencoded.png">    </p:cNvPr>
          <p:cNvPicPr>
            <a:picLocks noChangeAspect="1"/>
          </p:cNvPicPr>
          <p:nvPr/>
        </p:nvPicPr>
        <p:blipFill>
          <a:blip r:embed="rId5"/>
          <a:stretch>
            <a:fillRect/>
          </a:stretch>
        </p:blipFill>
        <p:spPr>
          <a:xfrm>
            <a:off x="2595324" y="3338393"/>
            <a:ext cx="9439751" cy="9439751"/>
          </a:xfrm>
          <a:prstGeom prst="rect">
            <a:avLst/>
          </a:prstGeom>
        </p:spPr>
      </p:pic>
      <p:pic>
        <p:nvPicPr>
          <p:cNvPr id="10" name="Image 5" descr="preencoded.png">    </p:cNvPr>
          <p:cNvPicPr>
            <a:picLocks noChangeAspect="1"/>
          </p:cNvPicPr>
          <p:nvPr/>
        </p:nvPicPr>
        <p:blipFill>
          <a:blip r:embed="rId6"/>
          <a:stretch>
            <a:fillRect/>
          </a:stretch>
        </p:blipFill>
        <p:spPr>
          <a:xfrm>
            <a:off x="7177207" y="4345781"/>
            <a:ext cx="275987" cy="345043"/>
          </a:xfrm>
          <a:prstGeom prst="rect">
            <a:avLst/>
          </a:prstGeom>
        </p:spPr>
      </p:pic>
      <p:pic>
        <p:nvPicPr>
          <p:cNvPr id="11" name="Image 6" descr="preencoded.png">    </p:cNvPr>
          <p:cNvPicPr>
            <a:picLocks noChangeAspect="1"/>
          </p:cNvPicPr>
          <p:nvPr/>
        </p:nvPicPr>
        <p:blipFill>
          <a:blip r:embed="rId7"/>
          <a:stretch>
            <a:fillRect/>
          </a:stretch>
        </p:blipFill>
        <p:spPr>
          <a:xfrm>
            <a:off x="2595324" y="3338393"/>
            <a:ext cx="9439751" cy="9439751"/>
          </a:xfrm>
          <a:prstGeom prst="rect">
            <a:avLst/>
          </a:prstGeom>
        </p:spPr>
      </p:pic>
      <p:pic>
        <p:nvPicPr>
          <p:cNvPr id="12" name="Image 7" descr="preencoded.png">    </p:cNvPr>
          <p:cNvPicPr>
            <a:picLocks noChangeAspect="1"/>
          </p:cNvPicPr>
          <p:nvPr/>
        </p:nvPicPr>
        <p:blipFill>
          <a:blip r:embed="rId8"/>
          <a:stretch>
            <a:fillRect/>
          </a:stretch>
        </p:blipFill>
        <p:spPr>
          <a:xfrm>
            <a:off x="9257824" y="5021818"/>
            <a:ext cx="275987" cy="345043"/>
          </a:xfrm>
          <a:prstGeom prst="rect">
            <a:avLst/>
          </a:prstGeom>
        </p:spPr>
      </p:pic>
      <p:pic>
        <p:nvPicPr>
          <p:cNvPr id="13" name="Image 8" descr="preencoded.png">    </p:cNvPr>
          <p:cNvPicPr>
            <a:picLocks noChangeAspect="1"/>
          </p:cNvPicPr>
          <p:nvPr/>
        </p:nvPicPr>
        <p:blipFill>
          <a:blip r:embed="rId9"/>
          <a:stretch>
            <a:fillRect/>
          </a:stretch>
        </p:blipFill>
        <p:spPr>
          <a:xfrm>
            <a:off x="2595324" y="3338393"/>
            <a:ext cx="9439751" cy="9439751"/>
          </a:xfrm>
          <a:prstGeom prst="rect">
            <a:avLst/>
          </a:prstGeom>
        </p:spPr>
      </p:pic>
      <p:pic>
        <p:nvPicPr>
          <p:cNvPr id="14" name="Image 9" descr="preencoded.png">    </p:cNvPr>
          <p:cNvPicPr>
            <a:picLocks noChangeAspect="1"/>
          </p:cNvPicPr>
          <p:nvPr/>
        </p:nvPicPr>
        <p:blipFill>
          <a:blip r:embed="rId10"/>
          <a:stretch>
            <a:fillRect/>
          </a:stretch>
        </p:blipFill>
        <p:spPr>
          <a:xfrm>
            <a:off x="10543818" y="6791801"/>
            <a:ext cx="275987" cy="345043"/>
          </a:xfrm>
          <a:prstGeom prst="rect">
            <a:avLst/>
          </a:prstGeom>
        </p:spPr>
      </p:pic>
      <p:sp>
        <p:nvSpPr>
          <p:cNvPr id="15" name="Text 3"/>
          <p:cNvSpPr/>
          <p:nvPr/>
        </p:nvSpPr>
        <p:spPr>
          <a:xfrm>
            <a:off x="860584" y="3149560"/>
            <a:ext cx="1924407" cy="240506"/>
          </a:xfrm>
          <a:prstGeom prst="rect">
            <a:avLst/>
          </a:prstGeom>
          <a:noFill/>
          <a:ln/>
        </p:spPr>
        <p:txBody>
          <a:bodyPr wrap="none" lIns="0" tIns="0" rIns="0" bIns="0" rtlCol="0" anchor="t"/>
          <a:lstStyle/>
          <a:p>
            <a:pPr algn="ctr" indent="0" marL="0">
              <a:lnSpc>
                <a:spcPts val="1850"/>
              </a:lnSpc>
              <a:buNone/>
            </a:pPr>
            <a:r>
              <a:rPr lang="en-US" sz="1500" dirty="0">
                <a:solidFill>
                  <a:srgbClr val="FFFFFF"/>
                </a:solidFill>
                <a:latin typeface="Unbounded" pitchFamily="34" charset="0"/>
                <a:ea typeface="Unbounded" pitchFamily="34" charset="-122"/>
                <a:cs typeface="Unbounded" pitchFamily="34" charset="-120"/>
              </a:rPr>
              <a:t>Access Control</a:t>
            </a:r>
            <a:endParaRPr lang="en-US" sz="1500" dirty="0"/>
          </a:p>
        </p:txBody>
      </p:sp>
      <p:sp>
        <p:nvSpPr>
          <p:cNvPr id="16" name="Text 4"/>
          <p:cNvSpPr/>
          <p:nvPr/>
        </p:nvSpPr>
        <p:spPr>
          <a:xfrm>
            <a:off x="572453" y="3488174"/>
            <a:ext cx="2500789" cy="261699"/>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CAD6DE"/>
                </a:solidFill>
                <a:latin typeface="Cabin" pitchFamily="34" charset="0"/>
                <a:ea typeface="Cabin" pitchFamily="34" charset="-122"/>
                <a:cs typeface="Cabin" pitchFamily="34" charset="-120"/>
              </a:rPr>
              <a:t>Unique User Identification (R)</a:t>
            </a:r>
            <a:endParaRPr lang="en-US" sz="1250" dirty="0"/>
          </a:p>
        </p:txBody>
      </p:sp>
      <p:sp>
        <p:nvSpPr>
          <p:cNvPr id="17" name="Text 5"/>
          <p:cNvSpPr/>
          <p:nvPr/>
        </p:nvSpPr>
        <p:spPr>
          <a:xfrm>
            <a:off x="572453" y="3807023"/>
            <a:ext cx="2500789" cy="523399"/>
          </a:xfrm>
          <a:prstGeom prst="rect">
            <a:avLst/>
          </a:prstGeom>
          <a:noFill/>
          <a:ln/>
        </p:spPr>
        <p:txBody>
          <a:bodyPr wrap="square" lIns="0" tIns="0" rIns="0" bIns="0" rtlCol="0" anchor="t"/>
          <a:lstStyle/>
          <a:p>
            <a:pPr algn="l" marL="342900" indent="-342900">
              <a:lnSpc>
                <a:spcPts val="2050"/>
              </a:lnSpc>
              <a:buSzPct val="100000"/>
              <a:buChar char="•"/>
            </a:pPr>
            <a:r>
              <a:rPr lang="en-US" sz="1250" dirty="0">
                <a:solidFill>
                  <a:srgbClr val="CAD6DE"/>
                </a:solidFill>
                <a:latin typeface="Cabin" pitchFamily="34" charset="0"/>
                <a:ea typeface="Cabin" pitchFamily="34" charset="-122"/>
                <a:cs typeface="Cabin" pitchFamily="34" charset="-120"/>
              </a:rPr>
              <a:t>Emergency Access Procedure (R)</a:t>
            </a:r>
            <a:endParaRPr lang="en-US" sz="1250" dirty="0"/>
          </a:p>
        </p:txBody>
      </p:sp>
      <p:sp>
        <p:nvSpPr>
          <p:cNvPr id="18" name="Text 6"/>
          <p:cNvSpPr/>
          <p:nvPr/>
        </p:nvSpPr>
        <p:spPr>
          <a:xfrm>
            <a:off x="572453" y="4387572"/>
            <a:ext cx="2500789" cy="261699"/>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CAD6DE"/>
                </a:solidFill>
                <a:latin typeface="Cabin" pitchFamily="34" charset="0"/>
                <a:ea typeface="Cabin" pitchFamily="34" charset="-122"/>
                <a:cs typeface="Cabin" pitchFamily="34" charset="-120"/>
              </a:rPr>
              <a:t>Automatic Logoff (A)</a:t>
            </a:r>
            <a:endParaRPr lang="en-US" sz="1250" dirty="0"/>
          </a:p>
        </p:txBody>
      </p:sp>
      <p:sp>
        <p:nvSpPr>
          <p:cNvPr id="19" name="Text 7"/>
          <p:cNvSpPr/>
          <p:nvPr/>
        </p:nvSpPr>
        <p:spPr>
          <a:xfrm>
            <a:off x="572453" y="4706422"/>
            <a:ext cx="2500789" cy="261699"/>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CAD6DE"/>
                </a:solidFill>
                <a:latin typeface="Cabin" pitchFamily="34" charset="0"/>
                <a:ea typeface="Cabin" pitchFamily="34" charset="-122"/>
                <a:cs typeface="Cabin" pitchFamily="34" charset="-120"/>
              </a:rPr>
              <a:t>Encryption &amp; Decryption (A)</a:t>
            </a:r>
            <a:endParaRPr lang="en-US" sz="1250" dirty="0"/>
          </a:p>
        </p:txBody>
      </p:sp>
      <p:sp>
        <p:nvSpPr>
          <p:cNvPr id="20" name="Text 8"/>
          <p:cNvSpPr/>
          <p:nvPr/>
        </p:nvSpPr>
        <p:spPr>
          <a:xfrm>
            <a:off x="3606760" y="2428399"/>
            <a:ext cx="1924407" cy="240506"/>
          </a:xfrm>
          <a:prstGeom prst="rect">
            <a:avLst/>
          </a:prstGeom>
          <a:noFill/>
          <a:ln/>
        </p:spPr>
        <p:txBody>
          <a:bodyPr wrap="none" lIns="0" tIns="0" rIns="0" bIns="0" rtlCol="0" anchor="t"/>
          <a:lstStyle/>
          <a:p>
            <a:pPr algn="ctr" indent="0" marL="0">
              <a:lnSpc>
                <a:spcPts val="1850"/>
              </a:lnSpc>
              <a:buNone/>
            </a:pPr>
            <a:r>
              <a:rPr lang="en-US" sz="1500" dirty="0">
                <a:solidFill>
                  <a:srgbClr val="FFFFFF"/>
                </a:solidFill>
                <a:latin typeface="Unbounded" pitchFamily="34" charset="0"/>
                <a:ea typeface="Unbounded" pitchFamily="34" charset="-122"/>
                <a:cs typeface="Unbounded" pitchFamily="34" charset="-120"/>
              </a:rPr>
              <a:t>Audit Controls</a:t>
            </a:r>
            <a:endParaRPr lang="en-US" sz="1500" dirty="0"/>
          </a:p>
        </p:txBody>
      </p:sp>
      <p:sp>
        <p:nvSpPr>
          <p:cNvPr id="21" name="Text 9"/>
          <p:cNvSpPr/>
          <p:nvPr/>
        </p:nvSpPr>
        <p:spPr>
          <a:xfrm>
            <a:off x="3318510" y="2767013"/>
            <a:ext cx="2500908" cy="785098"/>
          </a:xfrm>
          <a:prstGeom prst="rect">
            <a:avLst/>
          </a:prstGeom>
          <a:noFill/>
          <a:ln/>
        </p:spPr>
        <p:txBody>
          <a:bodyPr wrap="square" lIns="0" tIns="0" rIns="0" bIns="0" rtlCol="0" anchor="t"/>
          <a:lstStyle/>
          <a:p>
            <a:pPr algn="ctr" indent="0" marL="0">
              <a:lnSpc>
                <a:spcPts val="2050"/>
              </a:lnSpc>
              <a:buNone/>
            </a:pPr>
            <a:r>
              <a:rPr lang="en-US" sz="1250" dirty="0">
                <a:solidFill>
                  <a:srgbClr val="CAD6DE"/>
                </a:solidFill>
                <a:latin typeface="Cabin" pitchFamily="34" charset="0"/>
                <a:ea typeface="Cabin" pitchFamily="34" charset="-122"/>
                <a:cs typeface="Cabin" pitchFamily="34" charset="-120"/>
              </a:rPr>
              <a:t>Hardware, software, and procedural mechanisms to record and examine activity</a:t>
            </a:r>
            <a:endParaRPr lang="en-US" sz="1250" dirty="0"/>
          </a:p>
        </p:txBody>
      </p:sp>
      <p:sp>
        <p:nvSpPr>
          <p:cNvPr id="22" name="Text 10"/>
          <p:cNvSpPr/>
          <p:nvPr/>
        </p:nvSpPr>
        <p:spPr>
          <a:xfrm>
            <a:off x="6352818" y="2411016"/>
            <a:ext cx="1924407" cy="240506"/>
          </a:xfrm>
          <a:prstGeom prst="rect">
            <a:avLst/>
          </a:prstGeom>
          <a:noFill/>
          <a:ln/>
        </p:spPr>
        <p:txBody>
          <a:bodyPr wrap="none" lIns="0" tIns="0" rIns="0" bIns="0" rtlCol="0" anchor="t"/>
          <a:lstStyle/>
          <a:p>
            <a:pPr algn="ctr" indent="0" marL="0">
              <a:lnSpc>
                <a:spcPts val="1850"/>
              </a:lnSpc>
              <a:buNone/>
            </a:pPr>
            <a:r>
              <a:rPr lang="en-US" sz="1500" dirty="0">
                <a:solidFill>
                  <a:srgbClr val="FFFFFF"/>
                </a:solidFill>
                <a:latin typeface="Unbounded" pitchFamily="34" charset="0"/>
                <a:ea typeface="Unbounded" pitchFamily="34" charset="-122"/>
                <a:cs typeface="Unbounded" pitchFamily="34" charset="-120"/>
              </a:rPr>
              <a:t>Integrity</a:t>
            </a:r>
            <a:endParaRPr lang="en-US" sz="1500" dirty="0"/>
          </a:p>
        </p:txBody>
      </p:sp>
      <p:sp>
        <p:nvSpPr>
          <p:cNvPr id="23" name="Text 11"/>
          <p:cNvSpPr/>
          <p:nvPr/>
        </p:nvSpPr>
        <p:spPr>
          <a:xfrm>
            <a:off x="6065044" y="2749629"/>
            <a:ext cx="2500074" cy="261699"/>
          </a:xfrm>
          <a:prstGeom prst="rect">
            <a:avLst/>
          </a:prstGeom>
          <a:noFill/>
          <a:ln/>
        </p:spPr>
        <p:txBody>
          <a:bodyPr wrap="none" lIns="0" tIns="0" rIns="0" bIns="0" rtlCol="0" anchor="t"/>
          <a:lstStyle/>
          <a:p>
            <a:pPr algn="ctr" indent="0" marL="0">
              <a:lnSpc>
                <a:spcPts val="2050"/>
              </a:lnSpc>
              <a:buNone/>
            </a:pPr>
            <a:r>
              <a:rPr lang="en-US" sz="1250" dirty="0">
                <a:solidFill>
                  <a:srgbClr val="CAD6DE"/>
                </a:solidFill>
                <a:latin typeface="Cabin" pitchFamily="34" charset="0"/>
                <a:ea typeface="Cabin" pitchFamily="34" charset="-122"/>
                <a:cs typeface="Cabin" pitchFamily="34" charset="-120"/>
              </a:rPr>
              <a:t>Mechanism to Authenticate ePHI (A)</a:t>
            </a:r>
            <a:endParaRPr lang="en-US" sz="1250" dirty="0"/>
          </a:p>
        </p:txBody>
      </p:sp>
      <p:sp>
        <p:nvSpPr>
          <p:cNvPr id="24" name="Text 12"/>
          <p:cNvSpPr/>
          <p:nvPr/>
        </p:nvSpPr>
        <p:spPr>
          <a:xfrm>
            <a:off x="8810863" y="2449592"/>
            <a:ext cx="2500908" cy="481013"/>
          </a:xfrm>
          <a:prstGeom prst="rect">
            <a:avLst/>
          </a:prstGeom>
          <a:noFill/>
          <a:ln/>
        </p:spPr>
        <p:txBody>
          <a:bodyPr wrap="square" lIns="0" tIns="0" rIns="0" bIns="0" rtlCol="0" anchor="t"/>
          <a:lstStyle/>
          <a:p>
            <a:pPr algn="ctr" indent="0" marL="0">
              <a:lnSpc>
                <a:spcPts val="1850"/>
              </a:lnSpc>
              <a:buNone/>
            </a:pPr>
            <a:r>
              <a:rPr lang="en-US" sz="1500" dirty="0">
                <a:solidFill>
                  <a:srgbClr val="FFFFFF"/>
                </a:solidFill>
                <a:latin typeface="Unbounded" pitchFamily="34" charset="0"/>
                <a:ea typeface="Unbounded" pitchFamily="34" charset="-122"/>
                <a:cs typeface="Unbounded" pitchFamily="34" charset="-120"/>
              </a:rPr>
              <a:t>Person or Entity Authentication</a:t>
            </a:r>
            <a:endParaRPr lang="en-US" sz="1500" dirty="0"/>
          </a:p>
        </p:txBody>
      </p:sp>
      <p:sp>
        <p:nvSpPr>
          <p:cNvPr id="25" name="Text 13"/>
          <p:cNvSpPr/>
          <p:nvPr/>
        </p:nvSpPr>
        <p:spPr>
          <a:xfrm>
            <a:off x="8810863" y="3028712"/>
            <a:ext cx="2500908" cy="523399"/>
          </a:xfrm>
          <a:prstGeom prst="rect">
            <a:avLst/>
          </a:prstGeom>
          <a:noFill/>
          <a:ln/>
        </p:spPr>
        <p:txBody>
          <a:bodyPr wrap="square" lIns="0" tIns="0" rIns="0" bIns="0" rtlCol="0" anchor="t"/>
          <a:lstStyle/>
          <a:p>
            <a:pPr algn="ctr" indent="0" marL="0">
              <a:lnSpc>
                <a:spcPts val="2050"/>
              </a:lnSpc>
              <a:buNone/>
            </a:pPr>
            <a:r>
              <a:rPr lang="en-US" sz="1250" dirty="0">
                <a:solidFill>
                  <a:srgbClr val="CAD6DE"/>
                </a:solidFill>
                <a:latin typeface="Cabin" pitchFamily="34" charset="0"/>
                <a:ea typeface="Cabin" pitchFamily="34" charset="-122"/>
                <a:cs typeface="Cabin" pitchFamily="34" charset="-120"/>
              </a:rPr>
              <a:t>Verification that a person seeking access is who they claim to be</a:t>
            </a:r>
            <a:endParaRPr lang="en-US" sz="1250" dirty="0"/>
          </a:p>
        </p:txBody>
      </p:sp>
      <p:sp>
        <p:nvSpPr>
          <p:cNvPr id="26" name="Text 14"/>
          <p:cNvSpPr/>
          <p:nvPr/>
        </p:nvSpPr>
        <p:spPr>
          <a:xfrm>
            <a:off x="11557040" y="3808452"/>
            <a:ext cx="2500908" cy="481013"/>
          </a:xfrm>
          <a:prstGeom prst="rect">
            <a:avLst/>
          </a:prstGeom>
          <a:noFill/>
          <a:ln/>
        </p:spPr>
        <p:txBody>
          <a:bodyPr wrap="square" lIns="0" tIns="0" rIns="0" bIns="0" rtlCol="0" anchor="t"/>
          <a:lstStyle/>
          <a:p>
            <a:pPr algn="ctr" indent="0" marL="0">
              <a:lnSpc>
                <a:spcPts val="1850"/>
              </a:lnSpc>
              <a:buNone/>
            </a:pPr>
            <a:r>
              <a:rPr lang="en-US" sz="1500" dirty="0">
                <a:solidFill>
                  <a:srgbClr val="FFFFFF"/>
                </a:solidFill>
                <a:latin typeface="Unbounded" pitchFamily="34" charset="0"/>
                <a:ea typeface="Unbounded" pitchFamily="34" charset="-122"/>
                <a:cs typeface="Unbounded" pitchFamily="34" charset="-120"/>
              </a:rPr>
              <a:t>Transmission Security</a:t>
            </a:r>
            <a:endParaRPr lang="en-US" sz="1500" dirty="0"/>
          </a:p>
        </p:txBody>
      </p:sp>
      <p:sp>
        <p:nvSpPr>
          <p:cNvPr id="27" name="Text 15"/>
          <p:cNvSpPr/>
          <p:nvPr/>
        </p:nvSpPr>
        <p:spPr>
          <a:xfrm>
            <a:off x="11557040" y="4387572"/>
            <a:ext cx="2500908" cy="261699"/>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CAD6DE"/>
                </a:solidFill>
                <a:latin typeface="Cabin" pitchFamily="34" charset="0"/>
                <a:ea typeface="Cabin" pitchFamily="34" charset="-122"/>
                <a:cs typeface="Cabin" pitchFamily="34" charset="-120"/>
              </a:rPr>
              <a:t>Integrity Controls (A)</a:t>
            </a:r>
            <a:endParaRPr lang="en-US" sz="1250" dirty="0"/>
          </a:p>
        </p:txBody>
      </p:sp>
      <p:sp>
        <p:nvSpPr>
          <p:cNvPr id="28" name="Text 16"/>
          <p:cNvSpPr/>
          <p:nvPr/>
        </p:nvSpPr>
        <p:spPr>
          <a:xfrm>
            <a:off x="11557040" y="4706422"/>
            <a:ext cx="2500908" cy="261699"/>
          </a:xfrm>
          <a:prstGeom prst="rect">
            <a:avLst/>
          </a:prstGeom>
          <a:noFill/>
          <a:ln/>
        </p:spPr>
        <p:txBody>
          <a:bodyPr wrap="none" lIns="0" tIns="0" rIns="0" bIns="0" rtlCol="0" anchor="t"/>
          <a:lstStyle/>
          <a:p>
            <a:pPr algn="l" marL="342900" indent="-342900">
              <a:lnSpc>
                <a:spcPts val="2050"/>
              </a:lnSpc>
              <a:buSzPct val="100000"/>
              <a:buChar char="•"/>
            </a:pPr>
            <a:r>
              <a:rPr lang="en-US" sz="1250" dirty="0">
                <a:solidFill>
                  <a:srgbClr val="CAD6DE"/>
                </a:solidFill>
                <a:latin typeface="Cabin" pitchFamily="34" charset="0"/>
                <a:ea typeface="Cabin" pitchFamily="34" charset="-122"/>
                <a:cs typeface="Cabin" pitchFamily="34" charset="-120"/>
              </a:rPr>
              <a:t>Encryption (A)</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2025-05-05T22:50:49Z</dcterms:created>
  <dcterms:modified xsi:type="dcterms:W3CDTF">2025-05-05T22:50:49Z</dcterms:modified>
</cp:coreProperties>
</file>